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3" r:id="rId3"/>
    <p:sldMasterId id="2147483655" r:id="rId4"/>
    <p:sldMasterId id="2147483657" r:id="rId5"/>
  </p:sldMasterIdLst>
  <p:notesMasterIdLst>
    <p:notesMasterId r:id="rId50"/>
  </p:notesMasterIdLst>
  <p:sldIdLst>
    <p:sldId id="263" r:id="rId6"/>
    <p:sldId id="337" r:id="rId7"/>
    <p:sldId id="256" r:id="rId8"/>
    <p:sldId id="270" r:id="rId9"/>
    <p:sldId id="339" r:id="rId10"/>
    <p:sldId id="276" r:id="rId11"/>
    <p:sldId id="338" r:id="rId12"/>
    <p:sldId id="340" r:id="rId13"/>
    <p:sldId id="277" r:id="rId14"/>
    <p:sldId id="278" r:id="rId15"/>
    <p:sldId id="279" r:id="rId16"/>
    <p:sldId id="280" r:id="rId17"/>
    <p:sldId id="341" r:id="rId18"/>
    <p:sldId id="281" r:id="rId19"/>
    <p:sldId id="282" r:id="rId20"/>
    <p:sldId id="283" r:id="rId21"/>
    <p:sldId id="284" r:id="rId22"/>
    <p:sldId id="285" r:id="rId23"/>
    <p:sldId id="286" r:id="rId24"/>
    <p:sldId id="342" r:id="rId25"/>
    <p:sldId id="343" r:id="rId26"/>
    <p:sldId id="344" r:id="rId27"/>
    <p:sldId id="345" r:id="rId28"/>
    <p:sldId id="346" r:id="rId29"/>
    <p:sldId id="347" r:id="rId30"/>
    <p:sldId id="292" r:id="rId31"/>
    <p:sldId id="293" r:id="rId32"/>
    <p:sldId id="298" r:id="rId33"/>
    <p:sldId id="302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09" r:id="rId42"/>
    <p:sldId id="355" r:id="rId43"/>
    <p:sldId id="357" r:id="rId44"/>
    <p:sldId id="358" r:id="rId45"/>
    <p:sldId id="335" r:id="rId46"/>
    <p:sldId id="313" r:id="rId47"/>
    <p:sldId id="336" r:id="rId48"/>
    <p:sldId id="328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CCFF"/>
    <a:srgbClr val="E4C882"/>
    <a:srgbClr val="99CC00"/>
    <a:srgbClr val="CC9900"/>
    <a:srgbClr val="CCCC00"/>
    <a:srgbClr val="AC200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A39664-2094-4E70-A837-2570D9574778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DED064-205C-4A4C-884F-2BC37C812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861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7785E72-8EBF-4F96-A03B-36550D2679C2}" type="slidenum">
              <a:rPr lang="tr-TR" sz="1200">
                <a:latin typeface="Times New Roman" pitchFamily="18" charset="0"/>
              </a:rPr>
              <a:pPr algn="r" eaLnBrk="0" hangingPunct="0"/>
              <a:t>14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9636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2269BD3-E5BB-4357-ABB6-C6EAB44A9231}" type="slidenum">
              <a:rPr lang="tr-TR" sz="1200">
                <a:latin typeface="Times New Roman" pitchFamily="18" charset="0"/>
              </a:rPr>
              <a:pPr algn="r" eaLnBrk="0" hangingPunct="0"/>
              <a:t>15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70660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48E2A3E-5C32-48CD-99ED-FCE7A2C6448A}" type="slidenum">
              <a:rPr lang="tr-TR" sz="1200">
                <a:latin typeface="Times New Roman" pitchFamily="18" charset="0"/>
              </a:rPr>
              <a:pPr algn="r" eaLnBrk="0" hangingPunct="0"/>
              <a:t>16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71684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D4860D1-4B6F-4F50-985B-4A8E23A05FE0}" type="slidenum">
              <a:rPr lang="tr-TR" sz="1200">
                <a:latin typeface="Times New Roman" pitchFamily="18" charset="0"/>
              </a:rPr>
              <a:pPr algn="r" eaLnBrk="0" hangingPunct="0"/>
              <a:t>17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72708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D4210AB-6503-4022-8946-678DB798D697}" type="slidenum">
              <a:rPr lang="tr-TR" sz="1200">
                <a:latin typeface="Times New Roman" pitchFamily="18" charset="0"/>
              </a:rPr>
              <a:pPr algn="r" eaLnBrk="0" hangingPunct="0"/>
              <a:t>18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7373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EAE2644-3D1B-4469-8199-5B5FF1DC364E}" type="slidenum">
              <a:rPr lang="tr-TR" sz="1200">
                <a:latin typeface="Times New Roman" pitchFamily="18" charset="0"/>
              </a:rPr>
              <a:pPr algn="r" eaLnBrk="0" hangingPunct="0"/>
              <a:t>19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74756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59C81A4-F8F7-455C-9DF7-407D2C2BF353}" type="slidenum">
              <a:rPr lang="tr-TR" sz="1200">
                <a:latin typeface="Times New Roman" pitchFamily="18" charset="0"/>
              </a:rPr>
              <a:pPr algn="r" eaLnBrk="0" hangingPunct="0"/>
              <a:t>26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75780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018309A-36B7-4783-85DC-FF8B2460949B}" type="slidenum">
              <a:rPr lang="tr-TR" sz="1200">
                <a:latin typeface="Times New Roman" pitchFamily="18" charset="0"/>
              </a:rPr>
              <a:pPr algn="r" eaLnBrk="0" hangingPunct="0"/>
              <a:t>27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76804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65E8251-E0EE-46E5-AAC1-DBA8F47E40CF}" type="slidenum">
              <a:rPr lang="tr-TR" sz="1200">
                <a:latin typeface="Times New Roman" pitchFamily="18" charset="0"/>
              </a:rPr>
              <a:pPr algn="r" eaLnBrk="0" hangingPunct="0"/>
              <a:t>28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77828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8CF122F-1CAD-4EAB-ACF0-7239CA8CA459}" type="slidenum">
              <a:rPr lang="tr-TR" sz="1200">
                <a:latin typeface="Times New Roman" pitchFamily="18" charset="0"/>
              </a:rPr>
              <a:pPr algn="r" eaLnBrk="0" hangingPunct="0"/>
              <a:t>29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D467A80-B6C1-4E95-826C-E01F63D4EBB3}" type="slidenum">
              <a:rPr lang="tr-TR" sz="1200">
                <a:latin typeface="Times New Roman" pitchFamily="18" charset="0"/>
              </a:rPr>
              <a:pPr algn="r" eaLnBrk="0" hangingPunct="0"/>
              <a:t>2</a:t>
            </a:fld>
            <a:endParaRPr lang="tr-TR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7885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C5B6E47-EE6B-4325-9332-0919825D83D0}" type="slidenum">
              <a:rPr lang="tr-TR" sz="1200">
                <a:latin typeface="Times New Roman" pitchFamily="18" charset="0"/>
              </a:rPr>
              <a:pPr algn="r" eaLnBrk="0" hangingPunct="0"/>
              <a:t>37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79876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2E1DF26-5CD8-4739-9E20-8E5F16730706}" type="slidenum">
              <a:rPr lang="tr-TR" sz="1200">
                <a:latin typeface="Times New Roman" pitchFamily="18" charset="0"/>
              </a:rPr>
              <a:pPr algn="r" eaLnBrk="0" hangingPunct="0"/>
              <a:t>41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80900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5C1C1BB-8DE7-4C62-BA94-EFF20C50F170}" type="slidenum">
              <a:rPr lang="tr-TR" sz="1200">
                <a:latin typeface="Times New Roman" pitchFamily="18" charset="0"/>
              </a:rPr>
              <a:pPr algn="r" eaLnBrk="0" hangingPunct="0"/>
              <a:t>42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81924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0F6B993-F177-4DE3-818C-7F55829E2867}" type="slidenum">
              <a:rPr lang="tr-TR" sz="1200">
                <a:latin typeface="Times New Roman" pitchFamily="18" charset="0"/>
              </a:rPr>
              <a:pPr algn="r" eaLnBrk="0" hangingPunct="0"/>
              <a:t>43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82948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4F12B8B-E899-45DB-A9AD-B0FCF62A5BAE}" type="slidenum">
              <a:rPr lang="tr-TR" sz="1200">
                <a:latin typeface="Times New Roman" pitchFamily="18" charset="0"/>
              </a:rPr>
              <a:pPr algn="r" eaLnBrk="0" hangingPunct="0"/>
              <a:t>44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A5D1C-D04D-4F48-A737-5742FAB781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2468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2B9EDD9-4199-482D-91B4-CADCBAA583EF}" type="slidenum">
              <a:rPr lang="tr-TR" sz="1200">
                <a:latin typeface="Times New Roman" pitchFamily="18" charset="0"/>
              </a:rPr>
              <a:pPr algn="r" eaLnBrk="0" hangingPunct="0"/>
              <a:t>4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349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1BDD7EF-A45B-41DE-AE14-0FCCFDDE9064}" type="slidenum">
              <a:rPr lang="tr-TR" sz="1200">
                <a:latin typeface="Times New Roman" pitchFamily="18" charset="0"/>
              </a:rPr>
              <a:pPr algn="r" eaLnBrk="0" hangingPunct="0"/>
              <a:t>6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4516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0B3061D-5A26-471D-8D90-2B7C060A384C}" type="slidenum">
              <a:rPr lang="tr-TR" sz="1200">
                <a:latin typeface="Times New Roman" pitchFamily="18" charset="0"/>
              </a:rPr>
              <a:pPr algn="r" eaLnBrk="0" hangingPunct="0"/>
              <a:t>9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5540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F855B4F-1503-422A-AFFD-EB6012BA8D43}" type="slidenum">
              <a:rPr lang="tr-TR" sz="1200">
                <a:latin typeface="Times New Roman" pitchFamily="18" charset="0"/>
              </a:rPr>
              <a:pPr algn="r" eaLnBrk="0" hangingPunct="0"/>
              <a:t>10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6564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507857D-6298-4621-A272-C9A07A9064C6}" type="slidenum">
              <a:rPr lang="tr-TR" sz="1200">
                <a:latin typeface="Times New Roman" pitchFamily="18" charset="0"/>
              </a:rPr>
              <a:pPr algn="r" eaLnBrk="0" hangingPunct="0"/>
              <a:t>11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7588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232773C-468F-4F4F-AD76-3105408CEAE0}" type="slidenum">
              <a:rPr lang="tr-TR" sz="1200">
                <a:latin typeface="Times New Roman" pitchFamily="18" charset="0"/>
              </a:rPr>
              <a:pPr algn="r" eaLnBrk="0" hangingPunct="0"/>
              <a:t>12</a:t>
            </a:fld>
            <a:endParaRPr lang="tr-T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5562602"/>
            <a:ext cx="3962400" cy="60960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6172200"/>
            <a:ext cx="3505200" cy="533399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CAC58-7358-49D2-A5D9-4F03A4F89F31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A3EDE-2876-4F6E-A142-2C0B8B8C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ACE3-596E-4EAD-BBEB-EFA17542FFBD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9F5C-09E5-48B1-9837-26CF35CF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B0ADB-D7F8-4193-85F2-84769B3AB01A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27D9-1FFB-49EF-B872-EA043E486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1FB1-7308-4BEB-A6E1-6AE33C480960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11AF-DB0B-4CFF-9394-D0A0CCF99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7D97-EDF0-4863-80DB-7794453946A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B1361-BD69-47BF-AE56-237D8D6C3D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21EF-D749-47C5-9D42-F946014828C2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F657C-FE70-4CDB-BB19-A6E46B8657D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39F6-F2A5-4505-98DF-A13EC0C24D3A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79D2-D773-4F4C-800A-D00A7B59AF2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9428-5B17-4992-84D1-98DE1DC99EFF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CE50-68DA-4FFF-A92C-AC4E883063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E7F7-990C-4886-930B-DB6B876FEE9E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FAF85-82F1-4FB8-A156-D9CA68FFE24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5719-9310-4449-A854-72FBB7E4C6C0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B3EA0-280E-4455-B421-43AA87B65DD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439F-EF56-4180-8C9B-10742E80C73D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0D0F-63BE-4721-A752-DC2F875B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2070D-A85C-4B6C-A4DA-427F8ACB1A57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D866-ADF4-46A8-8A18-65CD811BFD2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3375-976C-4331-8F04-A978A3A9CE1A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3CB1-5AD0-4D9E-B5DD-3ED30D99FD1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C7F4-FFD6-489F-B0E2-7F1C8484B84B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7D27-C91F-45F0-BE9E-EE1E2D7358D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0C59-37D6-41A5-B1E8-CBDE83C719E6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466B-1733-4256-AE88-3C59DB9C7A7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CF71-1A08-4718-9F48-31AC2951C410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7F55-BAA2-4DF5-8F02-48E79A5F93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8D22-E74F-432A-9F5D-B28161F3C893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FAB7-FC55-4EEC-86A7-DCC6888F393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127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22127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F9E0-78A6-4A5C-BDF4-187578186D47}" type="datetimeFigureOut">
              <a:rPr lang="en-US"/>
              <a:pPr>
                <a:defRPr/>
              </a:pPr>
              <a:t>1/12/2015</a:t>
            </a:fld>
            <a:endParaRPr lang="tr-TR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B62CC-D1BF-4941-944B-9AEA9BFBED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9319A-1D41-4484-A0FC-D70A61487086}" type="datetimeFigureOut">
              <a:rPr lang="en-US"/>
              <a:pPr>
                <a:defRPr/>
              </a:pPr>
              <a:t>1/12/2015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58E70-B820-4F41-B5CB-3030739456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E21FC-FC61-43B0-ABBE-D1C95354D174}" type="datetimeFigureOut">
              <a:rPr lang="en-US"/>
              <a:pPr>
                <a:defRPr/>
              </a:pPr>
              <a:t>1/12/2015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E534-6930-4B47-AA65-0E1D7C865B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7B5A-F583-42BE-AAE7-08EC73415782}" type="datetimeFigureOut">
              <a:rPr lang="en-US"/>
              <a:pPr>
                <a:defRPr/>
              </a:pPr>
              <a:t>1/12/2015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4E1-B9B0-465E-9F26-B6E71E23C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4962-07EC-44FA-9561-D1C34FAF59A0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543C-CA6C-4969-918F-0F5DC1BA8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8ECCA-7968-4640-B468-483A230C05D2}" type="datetimeFigureOut">
              <a:rPr lang="en-US"/>
              <a:pPr>
                <a:defRPr/>
              </a:pPr>
              <a:t>1/12/2015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BDA41-54E3-4C58-B5F7-C8AE4C65DA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74C3-5B1E-433C-A506-82F840ACAE30}" type="datetimeFigureOut">
              <a:rPr lang="en-US"/>
              <a:pPr>
                <a:defRPr/>
              </a:pPr>
              <a:t>1/12/2015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9D664-4A28-4C36-A0AA-33437DD4AA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39B4C-15AD-4EF7-9367-1C66485519B0}" type="datetimeFigureOut">
              <a:rPr lang="en-US"/>
              <a:pPr>
                <a:defRPr/>
              </a:pPr>
              <a:t>1/12/2015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5B8F7-CEFF-445F-933A-D7FFB459BE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6196B-DC8F-4FEC-8C87-43FBD32B0BD0}" type="datetimeFigureOut">
              <a:rPr lang="en-US"/>
              <a:pPr>
                <a:defRPr/>
              </a:pPr>
              <a:t>1/12/2015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8F5E-5159-407C-B017-217A77AA15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080DB-3383-4CE7-9F94-0B41C9D634E6}" type="datetimeFigureOut">
              <a:rPr lang="en-US"/>
              <a:pPr>
                <a:defRPr/>
              </a:pPr>
              <a:t>1/12/2015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E072E-C4BC-41D1-9473-85D15181FC4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880E7-C365-4497-B036-3354635106B9}" type="datetimeFigureOut">
              <a:rPr lang="en-US"/>
              <a:pPr>
                <a:defRPr/>
              </a:pPr>
              <a:t>1/12/2015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F355C-4A99-42A1-8A10-3D9EB46462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7CA33-6D43-48CD-A1D4-91CBB2B47BD4}" type="datetimeFigureOut">
              <a:rPr lang="en-US"/>
              <a:pPr>
                <a:defRPr/>
              </a:pPr>
              <a:t>1/12/2015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5D6F-A0C5-4A3C-877B-AA5A3F62349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A1445-1E0F-4AB9-9180-111865B4D6B0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DC435-854E-47A1-937C-1F5F42EFB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2125B-AD95-4FD3-B745-67126BBAEDDB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4E34A-4E85-48D2-B862-BC680414D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14AD-9B0B-40D9-835E-80CA85C31A3E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4600-2F86-4B80-BA72-BB69C9E1E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0DBC-CEEC-4CDD-8043-B12FE2D6F4F7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F446-97DF-49AD-B6D3-D41FCF1F8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8D296-C7DB-4A5B-9461-252B3BF3577A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B86E-438C-422C-9CA5-B83EC38D7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6A66-5D4F-4969-8E0E-67C611F29CEC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D8000-090A-4274-9C75-29EFF72DF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8F083-507C-4EB5-B166-C0ABBCB83C00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FC6DF-2BB6-417E-87A6-8B153D48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C4E26-E72E-42C0-B1CF-F54A2BB54DCB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AD613-A82F-496D-A03A-919FFFD7D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C512-8428-4299-B014-542FEE2ACBAE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E1F91-7F4C-46FB-8037-42BCDDD8D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0790-6398-40D4-AF5B-D76B5544EC55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85A0C-9F2B-4986-8004-FD65ADD3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7EFE1-E4A0-40BA-80A3-54AB263CEC85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E8D0D-D1A9-4E1E-8AD2-9BD64FAC4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22E89-A0D4-4D34-8260-350464017653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924D-9CE4-4CA9-932D-AB3C19D50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E89B-2F1E-41AA-BA0C-00000C8BA6EB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6266-70B8-4ABC-9A3D-9928F419083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6E87-5523-4391-821D-0CA041373467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E9879-5911-40EE-8002-C569C6C6486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86C2-AE78-4439-96A5-D10024AFC80B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15C7-3963-4C06-9225-D6002BBEB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69DF2-7377-4288-8333-A76087540203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B5D9-FE29-4DBC-9DBE-4E782543B22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C579-3298-4881-8B85-0DBDB73E63AC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07D0-D948-4471-910A-9C41CCD2640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1B342-BCB1-46FF-805C-C6940068504A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B299-45D6-4B7E-90C0-074F9735340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4A0D-8AF8-45A2-BF54-7139082A863D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F31A-A88C-47F6-858D-F3F6CEA99D9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BFC5-56FD-4780-A7E0-9270D0107CB0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E411-A3FC-451B-AA39-F38363C6540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4BCE-95F3-4A45-A28A-CF9B0384E1E0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5ABF-173D-42FF-890D-8C83A799096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D02D-C6EA-4D28-9132-1694A9849771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6FD3E-F28B-43D3-AB18-F9FC379EBE6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4ACE-47D2-4176-9DF9-3713DE9FF3C9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73650-81C9-4490-83BB-1B49A1CF8D0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1630D-25A9-4022-8463-1B3F47A64F4A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4D66-0CA5-4525-9046-7C72DF39E3F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F888B-E583-4BF0-A584-2E54EFB93FDC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B13F-C2BC-46DE-8799-E96073BDD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25A7-D410-4917-AD54-221F61750A9B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6DA3-DA93-41E0-A986-8A7BCA7DD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C171-FFAB-47B4-B1AB-EAEC37B561CF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EFC2-B615-4043-808E-6A8889749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65BD-6877-4459-AB1F-91E4CE45BD07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FE980-2D31-49B7-92EE-A5D8DFA48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9DC60A-3A13-49CD-A13A-E73F95BE1ABE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37DE2C-3C81-4AD4-B8DC-FEDA0D6AD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3960" r:id="rId2"/>
    <p:sldLayoutId id="2147484013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4014" r:id="rId13"/>
    <p:sldLayoutId id="214748401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A0D890-3686-4C8E-B700-DB71AC665DE0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03EC54-9930-48E2-805C-5B5B83BF1F8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pPr>
              <a:defRPr/>
            </a:pPr>
            <a:fld id="{F680AD9F-C79E-4F78-B946-5B798098CF34}" type="datetimeFigureOut">
              <a:rPr lang="en-US"/>
              <a:pPr>
                <a:defRPr/>
              </a:pPr>
              <a:t>1/12/2015</a:t>
            </a:fld>
            <a:endParaRPr lang="tr-TR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j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pPr>
              <a:defRPr/>
            </a:pPr>
            <a:fld id="{69FA8CA0-B060-47E0-AA22-591263D3E4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0169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4107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4156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017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7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7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7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7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7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7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7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8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8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8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8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8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8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8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8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8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8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9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9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9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9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9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9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9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9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9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19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0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0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0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0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0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0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0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0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0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0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1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1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1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1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1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1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1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1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1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1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2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2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2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2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2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2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2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2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4157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0229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30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31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32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33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34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35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36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37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38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39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40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41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42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43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44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45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46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47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48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49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50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51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52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53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54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55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56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57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58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59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60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61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62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63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64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65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66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67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68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69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20270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</p:grpSp>
          <p:grpSp>
            <p:nvGrpSpPr>
              <p:cNvPr id="4108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0272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73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74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75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76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77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78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79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80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81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82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83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84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85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86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87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88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89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90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91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92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4109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0294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95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96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97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98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299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00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01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02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03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04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05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06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07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08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0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10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11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12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13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14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15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16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17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0318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</p:grpSp>
        <p:pic>
          <p:nvPicPr>
            <p:cNvPr id="4105" name="Picture 159" descr="earth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C896B70-FEF5-42C4-91CE-0A91D69DE777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BC8E11-02D5-471A-A20A-60D2819A3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622067-AE6A-4511-BF7F-54F265BFEED7}" type="datetimeFigureOut">
              <a:rPr lang="fr-FR"/>
              <a:pPr>
                <a:defRPr/>
              </a:pPr>
              <a:t>12/01/2015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CB8B87-389E-4B6A-BC3C-1F4FC608D8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/>
            </a:r>
            <a:br>
              <a:rPr lang="tr-TR" smtClean="0"/>
            </a:br>
            <a:endParaRPr lang="tr-TR" smtClean="0"/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1295400" y="1524000"/>
            <a:ext cx="7561263" cy="4246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tr-TR" sz="5400" b="1" spc="-150" dirty="0">
                <a:solidFill>
                  <a:srgbClr val="FE4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  <a:cs typeface="Arial" charset="0"/>
              </a:rPr>
              <a:t>2015 ÖSYS</a:t>
            </a:r>
          </a:p>
          <a:p>
            <a:pPr algn="ctr" eaLnBrk="0" hangingPunct="0">
              <a:defRPr/>
            </a:pPr>
            <a:r>
              <a:rPr kumimoji="1" lang="tr-TR" sz="5400" b="1" spc="-150" dirty="0">
                <a:solidFill>
                  <a:srgbClr val="FE4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  <a:cs typeface="Arial" charset="0"/>
              </a:rPr>
              <a:t> ÖĞRENCİ SEÇME VE</a:t>
            </a:r>
          </a:p>
          <a:p>
            <a:pPr algn="ctr" eaLnBrk="0" hangingPunct="0">
              <a:defRPr/>
            </a:pPr>
            <a:r>
              <a:rPr kumimoji="1" lang="tr-TR" sz="5400" b="1" spc="-150" dirty="0">
                <a:solidFill>
                  <a:srgbClr val="FE4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  <a:cs typeface="Arial" charset="0"/>
              </a:rPr>
              <a:t>YERLEŞTİRME SİSTEMİ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93175" cy="1412875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YGS TABAN PUANLARI VE SAĞLAYACAĞI HAKLAR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915400" cy="53006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tr-TR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Taban Puan 140 / 16-18 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endParaRPr lang="tr-T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tr-TR" sz="1800" dirty="0" smtClean="0"/>
              <a:t>M</a:t>
            </a:r>
            <a:r>
              <a:rPr lang="tr-TR" sz="1800" dirty="0" smtClean="0"/>
              <a:t>eslek </a:t>
            </a:r>
            <a:r>
              <a:rPr lang="tr-TR" sz="1800" dirty="0" smtClean="0"/>
              <a:t>Yüksekokulu Programları (Sınavsız Geçişten boş kalan kontenjanlar)</a:t>
            </a:r>
          </a:p>
          <a:p>
            <a:pPr>
              <a:lnSpc>
                <a:spcPct val="80000"/>
              </a:lnSpc>
            </a:pPr>
            <a:r>
              <a:rPr lang="tr-TR" sz="1800" dirty="0" smtClean="0"/>
              <a:t>Açık öğretim Programları</a:t>
            </a:r>
          </a:p>
          <a:p>
            <a:pPr>
              <a:lnSpc>
                <a:spcPct val="80000"/>
              </a:lnSpc>
              <a:buNone/>
            </a:pPr>
            <a:endParaRPr lang="tr-TR" dirty="0" smtClean="0"/>
          </a:p>
          <a:p>
            <a:pPr>
              <a:lnSpc>
                <a:spcPct val="80000"/>
              </a:lnSpc>
              <a:buNone/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Taban 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Puan 180 ve üzeri / 35-36 Net</a:t>
            </a:r>
          </a:p>
          <a:p>
            <a:pPr>
              <a:lnSpc>
                <a:spcPct val="80000"/>
              </a:lnSpc>
            </a:pPr>
            <a:r>
              <a:rPr lang="tr-TR" sz="1800" dirty="0" smtClean="0"/>
              <a:t>Meslek Yüksekokulu programları (Sınavsız Geçişten boş kalan kontenjanlar)</a:t>
            </a:r>
          </a:p>
          <a:p>
            <a:pPr>
              <a:lnSpc>
                <a:spcPct val="80000"/>
              </a:lnSpc>
            </a:pPr>
            <a:r>
              <a:rPr lang="tr-TR" sz="1800" dirty="0" smtClean="0"/>
              <a:t>Açık öğretim programları</a:t>
            </a:r>
          </a:p>
          <a:p>
            <a:pPr>
              <a:lnSpc>
                <a:spcPct val="80000"/>
              </a:lnSpc>
            </a:pPr>
            <a:r>
              <a:rPr lang="tr-TR" sz="1800" dirty="0" smtClean="0"/>
              <a:t>YGS ile öğrenci alan lisans programları</a:t>
            </a:r>
          </a:p>
          <a:p>
            <a:pPr>
              <a:lnSpc>
                <a:spcPct val="80000"/>
              </a:lnSpc>
            </a:pPr>
            <a:r>
              <a:rPr lang="tr-TR" sz="1800" dirty="0" smtClean="0"/>
              <a:t>LYS sınavlarından istediklerine girme hakkı.</a:t>
            </a:r>
          </a:p>
          <a:p>
            <a:pPr>
              <a:lnSpc>
                <a:spcPct val="80000"/>
              </a:lnSpc>
            </a:pPr>
            <a:endParaRPr lang="tr-TR" dirty="0" smtClean="0"/>
          </a:p>
          <a:p>
            <a:pPr>
              <a:lnSpc>
                <a:spcPct val="80000"/>
              </a:lnSpc>
              <a:buNone/>
            </a:pPr>
            <a:endParaRPr lang="tr-TR" dirty="0" smtClean="0"/>
          </a:p>
          <a:p>
            <a:pPr>
              <a:lnSpc>
                <a:spcPct val="80000"/>
              </a:lnSpc>
            </a:pPr>
            <a:r>
              <a:rPr lang="tr-TR" sz="1800" dirty="0" smtClean="0"/>
              <a:t>Mezun olunan alan ile ilgili </a:t>
            </a:r>
            <a:r>
              <a:rPr lang="tr-TR" sz="1800" u="sng" dirty="0" smtClean="0">
                <a:solidFill>
                  <a:srgbClr val="FF0000"/>
                </a:solidFill>
              </a:rPr>
              <a:t>Özel Yetenek Programları </a:t>
            </a:r>
            <a:r>
              <a:rPr lang="tr-TR" sz="1800" dirty="0" smtClean="0"/>
              <a:t>için YGS puanlarından herhangi birinin </a:t>
            </a:r>
            <a:r>
              <a:rPr lang="tr-TR" sz="1800" u="sng" dirty="0" smtClean="0">
                <a:solidFill>
                  <a:srgbClr val="FF0000"/>
                </a:solidFill>
              </a:rPr>
              <a:t>140 ve üzeri; </a:t>
            </a:r>
            <a:endParaRPr lang="tr-TR" sz="1800" u="sng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1800" dirty="0" smtClean="0"/>
              <a:t>M</a:t>
            </a:r>
            <a:r>
              <a:rPr lang="tr-TR" sz="1800" dirty="0" smtClean="0"/>
              <a:t>ezun </a:t>
            </a:r>
            <a:r>
              <a:rPr lang="tr-TR" sz="1800" dirty="0" smtClean="0"/>
              <a:t>olunan alan dışındaki özel yetenek programları için </a:t>
            </a:r>
            <a:r>
              <a:rPr lang="tr-TR" sz="1800" u="sng" dirty="0" smtClean="0">
                <a:solidFill>
                  <a:srgbClr val="FF0000"/>
                </a:solidFill>
              </a:rPr>
              <a:t>180 ve üzeri  </a:t>
            </a:r>
            <a:r>
              <a:rPr lang="tr-TR" sz="1800" dirty="0" smtClean="0">
                <a:solidFill>
                  <a:srgbClr val="FF0000"/>
                </a:solidFill>
              </a:rPr>
              <a:t>YGS </a:t>
            </a:r>
            <a:r>
              <a:rPr lang="tr-TR" sz="1800" dirty="0" smtClean="0"/>
              <a:t>puanı olması gerekir.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b="1" smtClean="0">
                <a:solidFill>
                  <a:srgbClr val="FF0000"/>
                </a:solidFill>
              </a:rPr>
              <a:t>YGS TEST KAPSAMI</a:t>
            </a:r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152400" y="1066800"/>
          <a:ext cx="8763000" cy="5560040"/>
        </p:xfrm>
        <a:graphic>
          <a:graphicData uri="http://schemas.openxmlformats.org/drawingml/2006/table">
            <a:tbl>
              <a:tblPr/>
              <a:tblGrid>
                <a:gridCol w="2388526"/>
                <a:gridCol w="5366999"/>
                <a:gridCol w="1007475"/>
              </a:tblGrid>
              <a:tr h="629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Test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Testin Kapsamı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Soru Sayısı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62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Türkçe Testi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Türkçeyi kullanma gücü ile ilgili sorular........................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40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1947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Sosyal Bilimler Testi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Sosyal Bilimlerdeki temel kavram ve ilkelerle düşünmeye dayalı sorular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Tarih............................................................................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Coğrafya......................................................................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Felsefe.........................................................................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Din Kültürü ve Ahlak Bilgisi……………………………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  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  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74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Temel Matematik Testi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Matematiksel ilişkilerden yararlanma gücü ile ilgili sorular..........................................................................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40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1700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Fen Bilimleri Testi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Fen Bilimlerdeki temel kavram ve ilkelerle düşünmeye dayalı sorular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Fizik.............................................................................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Kimya...........................................................................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Biyoloji.........................................................................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13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YÜKSEKÖĞRETİME GEÇİŞ SINAVI PUAN TÜRLERİ VE AĞIRLIKLARI</a:t>
            </a:r>
          </a:p>
        </p:txBody>
      </p:sp>
      <p:graphicFrame>
        <p:nvGraphicFramePr>
          <p:cNvPr id="78918" name="Group 70"/>
          <p:cNvGraphicFramePr>
            <a:graphicFrameLocks noGrp="1"/>
          </p:cNvGraphicFramePr>
          <p:nvPr>
            <p:ph idx="4294967295"/>
          </p:nvPr>
        </p:nvGraphicFramePr>
        <p:xfrm>
          <a:off x="0" y="1643063"/>
          <a:ext cx="9144000" cy="5361941"/>
        </p:xfrm>
        <a:graphic>
          <a:graphicData uri="http://schemas.openxmlformats.org/drawingml/2006/table">
            <a:tbl>
              <a:tblPr/>
              <a:tblGrid>
                <a:gridCol w="1525588"/>
                <a:gridCol w="1204912"/>
                <a:gridCol w="1306513"/>
                <a:gridCol w="1206500"/>
                <a:gridCol w="1276350"/>
                <a:gridCol w="1560512"/>
                <a:gridCol w="1063625"/>
              </a:tblGrid>
              <a:tr h="6429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PUAN TÜRÜ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Testlerin % Olarak Ağırlıkları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Puan Türü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48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TÜRKÇE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TEM.MAT.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SOSYAL   BİLİMLER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FEN BİLİMLERİ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DERS             AĞIRLIĞI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YGS-1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 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MATEMATİK AĞIRLIKLI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YGS-2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FEN BİL.AĞIRLIKLI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YGS-3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TÜRKÇE AĞIRLIKLI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SÖZ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YGS-4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SOSYAL BİL.AĞIRLIKLI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YGS-5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TÜRKÇE AĞIRLIKLI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YGS-6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 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MATEMATİK AĞIRLIKLI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1125538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YÜKSEKÖĞRETİME GEÇİŞ SINAVI</a:t>
            </a:r>
            <a:b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YGS</a:t>
            </a:r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>
          <a:xfrm>
            <a:off x="457200" y="1341438"/>
            <a:ext cx="7924800" cy="4906962"/>
          </a:xfrm>
        </p:spPr>
        <p:txBody>
          <a:bodyPr rtlCol="0">
            <a:normAutofit fontScale="40000" lnSpcReduction="20000"/>
          </a:bodyPr>
          <a:lstStyle/>
          <a:p>
            <a:pPr marL="84138" indent="-84138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tr-TR" sz="5000" b="1" dirty="0" smtClean="0"/>
              <a:t>  </a:t>
            </a:r>
            <a:r>
              <a:rPr lang="tr-TR" sz="5000" b="1" dirty="0" err="1" smtClean="0"/>
              <a:t>YGS’de</a:t>
            </a:r>
            <a:r>
              <a:rPr lang="tr-TR" sz="5000" b="1" dirty="0" smtClean="0"/>
              <a:t> </a:t>
            </a:r>
            <a:r>
              <a:rPr lang="tr-TR" sz="5000" b="1" dirty="0" smtClean="0"/>
              <a:t>ortaöğretimin tüm okul türü ve alanlarında ortak olarak okutulan derslerle ilgili sorular sorulacaktır</a:t>
            </a:r>
            <a:r>
              <a:rPr lang="tr-TR" sz="5000" b="1" dirty="0" smtClean="0"/>
              <a:t>.</a:t>
            </a:r>
            <a:endParaRPr lang="tr-TR" sz="5000" b="1" dirty="0" smtClean="0"/>
          </a:p>
          <a:p>
            <a:pPr marL="84138" indent="-84138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tr-TR" sz="5000" b="1" dirty="0" smtClean="0"/>
              <a:t>  Bu </a:t>
            </a:r>
            <a:r>
              <a:rPr lang="tr-TR" sz="5000" b="1" dirty="0" smtClean="0"/>
              <a:t>bölümden alınan puanlar MYO, AÖF ve özel yetenek sınavı için baraj puanı belirleyecektir</a:t>
            </a:r>
            <a:r>
              <a:rPr lang="tr-TR" sz="5000" b="1" dirty="0" smtClean="0"/>
              <a:t>.</a:t>
            </a:r>
            <a:endParaRPr lang="tr-TR" sz="5000" b="1" dirty="0" smtClean="0"/>
          </a:p>
          <a:p>
            <a:pPr marL="84138" indent="-84138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tr-TR" sz="5000" b="1" dirty="0" smtClean="0"/>
              <a:t>  Bu </a:t>
            </a:r>
            <a:r>
              <a:rPr lang="tr-TR" sz="5000" b="1" dirty="0" smtClean="0"/>
              <a:t>bölümde muhakeme gücü ve yorum becerisini ölçmeye dayalı ortak müfredattan oluşan sorular sorulacaktır.</a:t>
            </a:r>
            <a:endParaRPr lang="tr-TR" sz="5000" b="1" dirty="0" smtClean="0"/>
          </a:p>
          <a:p>
            <a:pPr marL="84138" indent="-84138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3800" b="1" dirty="0" smtClean="0"/>
          </a:p>
          <a:p>
            <a:pPr marL="84138" indent="-84138" algn="ctr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3800" b="1" dirty="0" smtClean="0"/>
              <a:t>	</a:t>
            </a:r>
            <a:r>
              <a:rPr lang="tr-TR" sz="7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YGS Puanları LYS sonunda </a:t>
            </a:r>
            <a:r>
              <a:rPr lang="tr-TR" sz="7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oluşacak puanlara</a:t>
            </a:r>
          </a:p>
          <a:p>
            <a:pPr marL="84138" indent="-84138" algn="ctr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7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7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7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%40 oranında etki edecektir. </a:t>
            </a:r>
            <a:endParaRPr lang="tr-TR" sz="7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tr-TR" sz="26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066800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YGS-1 </a:t>
            </a: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İÇİN ÖRNEK</a:t>
            </a:r>
            <a:endParaRPr lang="tr-T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207375" cy="4103687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tr-T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Sayısal  Puan türü olup Matematik ağırlıklıdır.</a:t>
            </a:r>
          </a:p>
          <a:p>
            <a:pPr algn="just">
              <a:buFont typeface="Arial" charset="0"/>
              <a:buNone/>
            </a:pPr>
            <a:endParaRPr lang="tr-TR" sz="2400" dirty="0" smtClean="0"/>
          </a:p>
          <a:p>
            <a:pPr algn="just">
              <a:buFont typeface="Arial" charset="0"/>
              <a:buNone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Matematik Sorusu  =  4 Sosyal Bilimler Sorusu</a:t>
            </a:r>
          </a:p>
          <a:p>
            <a:pPr algn="just">
              <a:buFont typeface="Arial" charset="0"/>
              <a:buNone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Fen Bil. Sorusu         =  3 Sosyal Bil. Sorusu</a:t>
            </a:r>
          </a:p>
          <a:p>
            <a:pPr algn="just">
              <a:buFont typeface="Arial" charset="0"/>
              <a:buNone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Matematik Sorusu  =  2 Türkçe Sorusu</a:t>
            </a:r>
          </a:p>
          <a:p>
            <a:pPr algn="just">
              <a:buFont typeface="Arial" charset="0"/>
              <a:buNone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Fen Bil. Sorusu         =  1,5 Türkçe Sorusu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C00000"/>
                </a:solidFill>
              </a:rPr>
              <a:t>2. BASAMAK SINAVLARI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tr-TR" sz="6000" dirty="0" smtClean="0">
              <a:solidFill>
                <a:srgbClr val="AC2004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tr-TR" sz="6000" dirty="0" smtClean="0">
                <a:solidFill>
                  <a:srgbClr val="AC2004"/>
                </a:solidFill>
              </a:rPr>
              <a:t>       LİSANS </a:t>
            </a:r>
            <a:r>
              <a:rPr lang="tr-TR" sz="6000" dirty="0" smtClean="0">
                <a:solidFill>
                  <a:srgbClr val="AC2004"/>
                </a:solidFill>
              </a:rPr>
              <a:t>YERLEŞTİRME SINAVLARI</a:t>
            </a:r>
          </a:p>
          <a:p>
            <a:pPr algn="ctr" eaLnBrk="1" hangingPunct="1">
              <a:buFont typeface="Arial" charset="0"/>
              <a:buNone/>
            </a:pPr>
            <a:r>
              <a:rPr lang="tr-TR" sz="6000" dirty="0" smtClean="0">
                <a:solidFill>
                  <a:srgbClr val="AC2004"/>
                </a:solidFill>
              </a:rPr>
              <a:t>(LYS)</a:t>
            </a:r>
            <a:endParaRPr lang="tr-TR" dirty="0" smtClean="0">
              <a:solidFill>
                <a:srgbClr val="AC200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0"/>
            <a:ext cx="8243887" cy="1500188"/>
          </a:xfrm>
        </p:spPr>
        <p:txBody>
          <a:bodyPr/>
          <a:lstStyle/>
          <a:p>
            <a:pPr algn="ctr" eaLnBrk="1" hangingPunct="1"/>
            <a:r>
              <a:rPr lang="tr-TR" sz="2400" smtClean="0">
                <a:solidFill>
                  <a:srgbClr val="00B050"/>
                </a:solidFill>
              </a:rPr>
              <a:t>LİSANS YERLEŞTİRME SINAVLARI</a:t>
            </a:r>
            <a:br>
              <a:rPr lang="tr-TR" sz="2400" smtClean="0">
                <a:solidFill>
                  <a:srgbClr val="00B050"/>
                </a:solidFill>
              </a:rPr>
            </a:br>
            <a:r>
              <a:rPr lang="tr-TR" sz="2400" smtClean="0">
                <a:solidFill>
                  <a:srgbClr val="00B050"/>
                </a:solidFill>
              </a:rPr>
              <a:t>(L Y 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219200"/>
            <a:ext cx="7219950" cy="4343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sz="2200" dirty="0" smtClean="0"/>
              <a:t>LYS Sınavları YGS’ de baraj puanını aşmış (180 YGS puanı) öğrencilerin katılacağı sınavdır.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2200" dirty="0" smtClean="0"/>
              <a:t>LYS’ de bir programı tercih edebilmek için ilgili LYS puan türünde en az 180 puan almak gerekir.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2200" dirty="0" smtClean="0"/>
              <a:t>Lisans Programını </a:t>
            </a:r>
            <a:r>
              <a:rPr lang="tr-TR" sz="2200" dirty="0" smtClean="0">
                <a:solidFill>
                  <a:srgbClr val="92D050"/>
                </a:solidFill>
              </a:rPr>
              <a:t>(MF/TM/TS/DİL</a:t>
            </a:r>
            <a:r>
              <a:rPr lang="tr-TR" sz="2200" dirty="0" smtClean="0"/>
              <a:t>) tercih etmek isteyen öğrenci </a:t>
            </a:r>
            <a:r>
              <a:rPr lang="tr-TR" sz="2200" dirty="0" err="1" smtClean="0"/>
              <a:t>YGS’nin</a:t>
            </a:r>
            <a:r>
              <a:rPr lang="tr-TR" sz="2200" dirty="0" smtClean="0"/>
              <a:t> yanında LYS Sınavlarından </a:t>
            </a:r>
            <a:r>
              <a:rPr lang="tr-TR" sz="2200" u="sng" dirty="0" smtClean="0">
                <a:solidFill>
                  <a:srgbClr val="FE4B38"/>
                </a:solidFill>
              </a:rPr>
              <a:t>en az ikisine</a:t>
            </a:r>
            <a:r>
              <a:rPr lang="tr-TR" sz="2200" dirty="0" smtClean="0"/>
              <a:t> girmek zorundadır.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2200" dirty="0" smtClean="0"/>
              <a:t>Öğrenciler birden fazla LYS’ ye girerek tercih hakkını artırabilir. Örneğin;  MF puanı için Matematik-Geometri (LYS–1) ve Fen Bilimleri (LYS–2) testlerine girilmesi gerekirken ;TM puanı için ek olarak Türk Dili Edebiyatı (LYS–3) testine de girerek tercih hakkı artırabilir.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813" y="357188"/>
            <a:ext cx="7696200" cy="1066800"/>
          </a:xfrm>
        </p:spPr>
        <p:txBody>
          <a:bodyPr/>
          <a:lstStyle/>
          <a:p>
            <a:pPr algn="ctr" eaLnBrk="1" hangingPunct="1"/>
            <a:r>
              <a:rPr lang="tr-TR" sz="3600" smtClean="0">
                <a:solidFill>
                  <a:srgbClr val="00B050"/>
                </a:solidFill>
              </a:rPr>
              <a:t>L Y 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/>
            <a:r>
              <a:rPr lang="tr-TR" dirty="0" smtClean="0"/>
              <a:t>Polis Akademisi ve Harp Okullarına girmek isteyen öğrencilerin de LYS sınavına girmeleri gerekir. (Puan türleri için 2015 ÖSYS Başvuru Kılavuzuna bakınız). </a:t>
            </a:r>
          </a:p>
          <a:p>
            <a:pPr algn="just" eaLnBrk="1" hangingPunct="1"/>
            <a:r>
              <a:rPr lang="tr-TR" dirty="0" smtClean="0"/>
              <a:t>LYS</a:t>
            </a:r>
            <a:r>
              <a:rPr lang="tr-TR" dirty="0" smtClean="0"/>
              <a:t>’ de geçmiş yıllara göre daha fazla soru vardır. Bilgi ağırlıklıdır,derslerin konu ayrıntıları önemli hale gelmiştir.</a:t>
            </a:r>
          </a:p>
          <a:p>
            <a:pPr algn="r" eaLnBrk="1" hangingPunct="1"/>
            <a:endParaRPr lang="tr-TR" sz="20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04800"/>
            <a:ext cx="8497887" cy="1643063"/>
          </a:xfrm>
        </p:spPr>
        <p:txBody>
          <a:bodyPr/>
          <a:lstStyle/>
          <a:p>
            <a:r>
              <a:rPr lang="tr-TR" sz="2800" smtClean="0">
                <a:solidFill>
                  <a:srgbClr val="C00000"/>
                </a:solidFill>
              </a:rPr>
              <a:t>Öğrenciler girmek istedikleri yüksek öğretim programının puan türüne göre hangi oturuma katılacaklarına karar vereceklerdir.</a:t>
            </a:r>
            <a:r>
              <a:rPr lang="tr-TR" sz="2800" smtClean="0"/>
              <a:t/>
            </a:r>
            <a:br>
              <a:rPr lang="tr-TR" sz="2800" smtClean="0"/>
            </a:br>
            <a:endParaRPr lang="tr-TR" sz="2800" smtClean="0"/>
          </a:p>
        </p:txBody>
      </p:sp>
      <p:pic>
        <p:nvPicPr>
          <p:cNvPr id="29699" name="Picture 4" descr="choice_crop380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51000"/>
            <a:ext cx="9144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2800" smtClean="0">
                <a:solidFill>
                  <a:srgbClr val="FE4B38"/>
                </a:solidFill>
              </a:rPr>
              <a:t>LİSANS YERLEŞTİRME SINAVLARI VE TESTLERİNİN KAPSAMI</a:t>
            </a:r>
            <a:endParaRPr lang="tr-TR" sz="3200" smtClean="0">
              <a:solidFill>
                <a:srgbClr val="FE4B38"/>
              </a:solidFill>
            </a:endParaRPr>
          </a:p>
        </p:txBody>
      </p:sp>
      <p:graphicFrame>
        <p:nvGraphicFramePr>
          <p:cNvPr id="91185" name="Group 49"/>
          <p:cNvGraphicFramePr>
            <a:graphicFrameLocks noGrp="1"/>
          </p:cNvGraphicFramePr>
          <p:nvPr>
            <p:ph idx="4294967295"/>
          </p:nvPr>
        </p:nvGraphicFramePr>
        <p:xfrm>
          <a:off x="152400" y="1295400"/>
          <a:ext cx="8763000" cy="5421631"/>
        </p:xfrm>
        <a:graphic>
          <a:graphicData uri="http://schemas.openxmlformats.org/drawingml/2006/table">
            <a:tbl>
              <a:tblPr/>
              <a:tblGrid>
                <a:gridCol w="876300"/>
                <a:gridCol w="1679575"/>
                <a:gridCol w="2847975"/>
                <a:gridCol w="1462022"/>
                <a:gridCol w="1897128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TEST ADI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TESTİN KAPSAMI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SORU SAYISI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TESTİN SÜRESİ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LYS-1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MATEMATİK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Matematik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Geometri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 DAKİKA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60DAKİKA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LYS-2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FEN BİLİMLERİ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Fizik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Kimya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Biyoloji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 DAKİKA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 DAKİKA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 DAKİKA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LYS-3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EDEBİYAT-COĞRAFYA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Türk Dili ve Edebiyatı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Coğrafya-1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85 DAKİKA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 DAKİKA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</a:tr>
              <a:tr h="174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LYS-4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SOSYAL BİLİMLER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Tarih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Coğrafya-2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Felsefe Grubu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Psikoloji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Sosyoloji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Mantık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Din kültürü ve ahlak bilgisi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 DAKİKA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 DAKİKA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 DAKİKA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LYS-5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YABANCI DİL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Sözcük Bilgisi ve Dil Bilgisi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Çeviri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Okuduğunu Anlama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48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 DAKİKA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323850" y="0"/>
            <a:ext cx="3200400" cy="6858000"/>
            <a:chOff x="1580" y="0"/>
            <a:chExt cx="2047" cy="3704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1580" y="0"/>
            <a:ext cx="2047" cy="3704"/>
          </p:xfrm>
          <a:graphic>
            <a:graphicData uri="http://schemas.openxmlformats.org/presentationml/2006/ole">
              <p:oleObj spid="_x0000_s1026" name="Klip" r:id="rId4" imgW="3247200" imgH="5878800" progId="MS_ClipArt_Gallery.2">
                <p:embed/>
              </p:oleObj>
            </a:graphicData>
          </a:graphic>
        </p:graphicFrame>
        <p:sp>
          <p:nvSpPr>
            <p:cNvPr id="1031" name="Text Box 5"/>
            <p:cNvSpPr txBox="1">
              <a:spLocks noChangeArrowheads="1"/>
            </p:cNvSpPr>
            <p:nvPr/>
          </p:nvSpPr>
          <p:spPr bwMode="auto">
            <a:xfrm rot="-230659">
              <a:off x="2160" y="528"/>
              <a:ext cx="1200" cy="18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r-TR" sz="1600">
                  <a:latin typeface="Times New Roman" pitchFamily="18" charset="0"/>
                  <a:cs typeface="Arial" charset="0"/>
                </a:rPr>
                <a:t>Edebiyat Fakültesi</a:t>
              </a:r>
            </a:p>
          </p:txBody>
        </p:sp>
        <p:sp>
          <p:nvSpPr>
            <p:cNvPr id="1032" name="Text Box 6"/>
            <p:cNvSpPr txBox="1">
              <a:spLocks noChangeArrowheads="1"/>
            </p:cNvSpPr>
            <p:nvPr/>
          </p:nvSpPr>
          <p:spPr bwMode="auto">
            <a:xfrm rot="343911">
              <a:off x="1944" y="1372"/>
              <a:ext cx="1531" cy="2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r-TR" sz="2400">
                  <a:latin typeface="Times New Roman" pitchFamily="18" charset="0"/>
                  <a:cs typeface="Arial" charset="0"/>
                </a:rPr>
                <a:t>Eğitim Fakültesi</a:t>
              </a:r>
            </a:p>
          </p:txBody>
        </p:sp>
        <p:sp>
          <p:nvSpPr>
            <p:cNvPr id="1033" name="Text Box 7"/>
            <p:cNvSpPr txBox="1">
              <a:spLocks noChangeArrowheads="1"/>
            </p:cNvSpPr>
            <p:nvPr/>
          </p:nvSpPr>
          <p:spPr bwMode="auto">
            <a:xfrm rot="621276">
              <a:off x="1780" y="218"/>
              <a:ext cx="1295" cy="2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r-TR" sz="2400">
                  <a:latin typeface="Times New Roman" pitchFamily="18" charset="0"/>
                  <a:cs typeface="Arial" charset="0"/>
                </a:rPr>
                <a:t>Tıp Fakültesi</a:t>
              </a:r>
            </a:p>
          </p:txBody>
        </p:sp>
      </p:grpSp>
      <p:sp>
        <p:nvSpPr>
          <p:cNvPr id="1028" name="WordArt 9"/>
          <p:cNvSpPr>
            <a:spLocks noChangeArrowheads="1" noChangeShapeType="1" noTextEdit="1"/>
          </p:cNvSpPr>
          <p:nvPr/>
        </p:nvSpPr>
        <p:spPr bwMode="auto">
          <a:xfrm>
            <a:off x="2743200" y="2133600"/>
            <a:ext cx="5591175" cy="311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6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KATILIMINIZ</a:t>
            </a:r>
          </a:p>
          <a:p>
            <a:pPr algn="ctr"/>
            <a:r>
              <a:rPr lang="tr-TR" sz="6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İÇİN</a:t>
            </a:r>
          </a:p>
          <a:p>
            <a:pPr algn="ctr"/>
            <a:r>
              <a:rPr lang="tr-TR" sz="6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TEŞEKKÜRLER</a:t>
            </a:r>
          </a:p>
        </p:txBody>
      </p:sp>
      <p:pic>
        <p:nvPicPr>
          <p:cNvPr id="1029" name="11 İçerik Yer Tutucusu" descr="ygs_lys_yeni_ufuklar2_1245890754[1]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667000" y="76200"/>
            <a:ext cx="6553200" cy="6858000"/>
          </a:xfrm>
        </p:spPr>
      </p:pic>
      <p:sp>
        <p:nvSpPr>
          <p:cNvPr id="1030" name="Text Box 5"/>
          <p:cNvSpPr txBox="1">
            <a:spLocks noChangeArrowheads="1"/>
          </p:cNvSpPr>
          <p:nvPr/>
        </p:nvSpPr>
        <p:spPr bwMode="auto">
          <a:xfrm rot="-230659">
            <a:off x="-22225" y="3457575"/>
            <a:ext cx="31686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400">
                <a:latin typeface="Times New Roman" pitchFamily="18" charset="0"/>
                <a:cs typeface="Arial" charset="0"/>
              </a:rPr>
              <a:t>Teknoloji Fakültesi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0000"/>
                </a:solidFill>
              </a:rPr>
              <a:t>LİSANS YERLEŞTİRME SINAVLARI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r-TR" dirty="0" smtClean="0"/>
              <a:t>	</a:t>
            </a:r>
            <a:r>
              <a:rPr lang="tr-TR" sz="2800" b="1" dirty="0" smtClean="0"/>
              <a:t>MATEMATİK SINAVI (LYS-1)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r-TR" dirty="0" smtClean="0"/>
              <a:t>              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     14 Haziran 2015 Pazar günü yapılacak olan LYS-1 sabah saat 10.00’da başlayacak, tek oturumda uygulanacak ve toplam 135 dakika sürecektir.</a:t>
            </a:r>
            <a:endParaRPr lang="tr-TR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es-E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02336" lvl="2" indent="-16459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Matematik testi	: 50 Soru, 75 dakika</a:t>
            </a:r>
          </a:p>
          <a:p>
            <a:pPr marL="402336" lvl="2" indent="-16459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Geometri testi 	: 30 Soru, 60 dakika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TOPLAM : 80 Soru, 135 dakika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Matematik ve Geometri testleri için ayrı Soru Kitapçıkları kullanılacaktır.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Cevap Kağıdı iki test için ortak olacaktır.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65125"/>
            <a:ext cx="8534400" cy="687388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0000"/>
                </a:solidFill>
              </a:rPr>
              <a:t>LİSANS YERLEŞTİRME SINAVLARI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r-TR" dirty="0" smtClean="0"/>
              <a:t>	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 BİLİMLERİ SINAVI (LYS-2)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r-TR" sz="1800" dirty="0" smtClean="0">
                <a:solidFill>
                  <a:srgbClr val="FF0000"/>
                </a:solidFill>
              </a:rPr>
              <a:t>	20</a:t>
            </a:r>
            <a:r>
              <a:rPr lang="tr-TR" dirty="0" smtClean="0">
                <a:solidFill>
                  <a:srgbClr val="FF0000"/>
                </a:solidFill>
              </a:rPr>
              <a:t> Haziran 2015 Cumartesi günü yapılacak olan LYS-2 sabah saat 10.00’da başlayacak, tek oturumda uygulanacak ve toplam 135 dakika sürecektir.</a:t>
            </a:r>
            <a:endParaRPr lang="tr-TR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tr-TR" sz="1800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  <a:p>
            <a:pPr marL="402336" lvl="2" indent="-16459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Fizik testi		: 30 Soru, 45 dakika</a:t>
            </a:r>
          </a:p>
          <a:p>
            <a:pPr marL="402336" lvl="2" indent="-16459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Kimya testi 		: 30 Soru, 45 dakika</a:t>
            </a:r>
          </a:p>
          <a:p>
            <a:pPr marL="402336" lvl="2" indent="-16459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Biyoloji testi  		: 30 Soru, 45 dakika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/>
              <a:t> </a:t>
            </a:r>
            <a:r>
              <a:rPr lang="tr-TR" sz="1800" dirty="0" smtClean="0">
                <a:solidFill>
                  <a:srgbClr val="FF0000"/>
                </a:solidFill>
              </a:rPr>
              <a:t>TOPLAM: 90 Soru, 135 dakika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1800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/>
              <a:t>Fizik, Kimya ve Biyoloji testleri için ayrı Soru Kitapçıkları kullanılacaktır.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/>
              <a:t>Cevap Kağıdı üç test için ortak olacaktır.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0000"/>
                </a:solidFill>
              </a:rPr>
              <a:t>LİSANS YERLEŞTİRME SINAVLARI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229600" cy="47418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r-TR" sz="1800" dirty="0" smtClean="0"/>
              <a:t>	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EDEBİYAT-COĞRAFYA SINAVI (LYS-3)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tr-TR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	</a:t>
            </a:r>
            <a:r>
              <a:rPr lang="tr-TR" sz="1800" dirty="0" smtClean="0">
                <a:solidFill>
                  <a:srgbClr val="FF0000"/>
                </a:solidFill>
              </a:rPr>
              <a:t>21 Haziran 2015 Pazar günü yapılacak olan LYS-3 sabah saat 10.00’da başlayacak, tek oturumda uygulanacak ve toplam 120 dakika sürecektir.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tr-TR" sz="1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tr-TR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Türk Dili ve Edebiyatı testi 		: 56 Soru, 85 dakika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Coğrafya-1 testi*  		: 24 Soru, 35 dakika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*Edebiyat-Coğrafya Sınavındaki Coğrafya-1 soruları Coğrafya Dersi Öğretim programında belirtilen 9. sınıf kazanımlarının tamamı ile 10., 11. ve 12 sınıflarda haftada 2 saat okutulan ortak Coğrafya dersi kazanımlarıyla sınırlı olacaktır.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tr-TR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tr-TR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TOPLAM: 80 Soru, 120 dakika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Türk Dili ve Edebiyatı ve Coğrafya-1 testleri için ayrı Soru Kitapçıkları kullanılacaktır.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Cevap Kağıdı iki test için ortak olacaktır.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65125"/>
            <a:ext cx="8229600" cy="687388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0000"/>
                </a:solidFill>
              </a:rPr>
              <a:t>LİSANS YERLEŞTİRME SINAVLARI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r-TR" dirty="0" smtClean="0"/>
              <a:t>	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SOSYAL BİLİMLER SINAVI (LYS-4)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tr-TR" sz="13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r-TR" sz="1300" dirty="0" smtClean="0">
                <a:solidFill>
                  <a:srgbClr val="FF0000"/>
                </a:solidFill>
              </a:rPr>
              <a:t>	</a:t>
            </a:r>
            <a:r>
              <a:rPr lang="tr-TR" sz="1800" dirty="0" smtClean="0">
                <a:solidFill>
                  <a:srgbClr val="FF0000"/>
                </a:solidFill>
              </a:rPr>
              <a:t>13 Haziran 2015  Cumartesi günü yapılacak olan LYS-4 sabah saat 10.00’da başlayacak, tek oturumda uygulanacak ve toplam 135 dakika sürecektir.</a:t>
            </a:r>
            <a:endParaRPr lang="tr-TR" sz="1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tr-TR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Tarih testi                                                                   : 44 Soru, 65 dakika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Coğrafya-2 testi</a:t>
            </a: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: 14 Soru, 20 dakika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Felsefe Grubu ile Din Kültürü ve Ahlak ilgisi testi </a:t>
            </a: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32 Soru, 50 dakika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TOPLAM:  90 Soru, 135 dakika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Her bir test için ayrı Soru Kitapçıkları kullanılacaktır.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Tek cevap kağıdı kullanılacaktır.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Felsefe Grubu testinde 8 Psikoloji, 8 Sosyoloji, 8 Mantık </a:t>
            </a:r>
            <a:r>
              <a:rPr lang="it-IT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sorusu</a:t>
            </a: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yer alacaktır.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Din Kültürü ve Ahlak Bilgisi testinde 8 soru yer alacak.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65125"/>
            <a:ext cx="8305800" cy="687388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0000"/>
                </a:solidFill>
              </a:rPr>
              <a:t>LİSANS YERLEŞTİRME SINAVLARI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r-TR" dirty="0" smtClean="0"/>
              <a:t>	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YABANCI DİL SINAVI (LYS-5)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tr-TR" sz="1500" dirty="0" smtClean="0">
                <a:solidFill>
                  <a:srgbClr val="FF0000"/>
                </a:solidFill>
              </a:rPr>
              <a:t>	</a:t>
            </a:r>
            <a:r>
              <a:rPr lang="tr-TR" dirty="0" smtClean="0">
                <a:solidFill>
                  <a:srgbClr val="FF0000"/>
                </a:solidFill>
              </a:rPr>
              <a:t>14 Haziran 2015 Pazar günü yapılacak olan LYS-5 öğleden sonra saat 14.30’da başlayacak, tek oturumda uygulanacak ve toplam 120 dakika sürecektir.</a:t>
            </a:r>
            <a:endParaRPr lang="tr-TR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tr-TR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Sözcük bilgisi ve dil bilgisi	:20 Soru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Çeviri			:12 Soru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Okuduğunu anlama	:48 Soru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TOPLAM:  80 Soru, 120 dakika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>
              <a:solidFill>
                <a:srgbClr val="FF0000"/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Yabancı Dil Sınavı Almanca, Fransızca ve İngilizce olmak üzere üç dilde yapılacaktır.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Yabancı dil testinde her dil için ayrı bir soru kitapçığı bulunacaktır.</a:t>
            </a:r>
          </a:p>
          <a:p>
            <a:pPr marL="84138" indent="-84138"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*Sınavda adaya LYS başvurusunda bildirdiği yabancı dile  ait soru kitapçığı verilecektir.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0000"/>
                </a:solidFill>
              </a:rPr>
              <a:t>LİSANS YERLEŞTİRME SINAVLARI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7786687" cy="5334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tr-T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KİMLER HANGİ SINAVA GİRMEK ZORUNDA?</a:t>
            </a:r>
          </a:p>
          <a:p>
            <a:pPr marL="0" indent="0" eaLnBrk="1" hangingPunct="1">
              <a:defRPr/>
            </a:pPr>
            <a:endParaRPr lang="tr-TR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endParaRPr lang="tr-T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24841" name="Group 265"/>
          <p:cNvGraphicFramePr>
            <a:graphicFrameLocks noGrp="1"/>
          </p:cNvGraphicFramePr>
          <p:nvPr>
            <p:ph sz="quarter" idx="2"/>
          </p:nvPr>
        </p:nvGraphicFramePr>
        <p:xfrm>
          <a:off x="250825" y="2197100"/>
          <a:ext cx="4321175" cy="2095501"/>
        </p:xfrm>
        <a:graphic>
          <a:graphicData uri="http://schemas.openxmlformats.org/drawingml/2006/table">
            <a:tbl>
              <a:tblPr/>
              <a:tblGrid>
                <a:gridCol w="998538"/>
                <a:gridCol w="3322637"/>
              </a:tblGrid>
              <a:tr h="647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FEN BİLİMLERİ ALANI ÖĞRENCİLERİ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YÜKSEKÖĞRETİME GEÇİŞ SINAVI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MATEMATİK- GEOMETRİ SINAVI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FEN BİLİMLERİ SINAVI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42" name="Group 266"/>
          <p:cNvGraphicFramePr>
            <a:graphicFrameLocks noGrp="1"/>
          </p:cNvGraphicFramePr>
          <p:nvPr>
            <p:ph sz="quarter" idx="3"/>
          </p:nvPr>
        </p:nvGraphicFramePr>
        <p:xfrm>
          <a:off x="4800600" y="2209800"/>
          <a:ext cx="3898900" cy="2046287"/>
        </p:xfrm>
        <a:graphic>
          <a:graphicData uri="http://schemas.openxmlformats.org/drawingml/2006/table">
            <a:tbl>
              <a:tblPr/>
              <a:tblGrid>
                <a:gridCol w="690563"/>
                <a:gridCol w="3208337"/>
              </a:tblGrid>
              <a:tr h="5035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SOSYAL BİLİMLER ALANI ÖĞRENCİLERİ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37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YGS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YÜKSEKÖĞRETİME GEÇİŞ SINAVI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02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LYS-3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EDEBİYAT-COĞRAFYA SINAVI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03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LYS-4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SOSYAL BİLİMLER SINAVI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44" name="Group 268"/>
          <p:cNvGraphicFramePr>
            <a:graphicFrameLocks noGrp="1"/>
          </p:cNvGraphicFramePr>
          <p:nvPr/>
        </p:nvGraphicFramePr>
        <p:xfrm>
          <a:off x="250825" y="4508500"/>
          <a:ext cx="4321175" cy="1689099"/>
        </p:xfrm>
        <a:graphic>
          <a:graphicData uri="http://schemas.openxmlformats.org/drawingml/2006/table">
            <a:tbl>
              <a:tblPr/>
              <a:tblGrid>
                <a:gridCol w="1025525"/>
                <a:gridCol w="3295650"/>
              </a:tblGrid>
              <a:tr h="3471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TÜRKÇE MATEMATİK ALANI ÖĞRENCİLERİ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6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YGS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YÜKSEKÖĞRETİME GEÇİŞ SINAVI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73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LYS-1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MATEMATİK- GEOMETRİ SINAVI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81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LYS-3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EDEBİYAT-COĞRAFYA SINAVI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43" name="Group 267"/>
          <p:cNvGraphicFramePr>
            <a:graphicFrameLocks noGrp="1"/>
          </p:cNvGraphicFramePr>
          <p:nvPr/>
        </p:nvGraphicFramePr>
        <p:xfrm>
          <a:off x="4800600" y="4495800"/>
          <a:ext cx="3960813" cy="1106488"/>
        </p:xfrm>
        <a:graphic>
          <a:graphicData uri="http://schemas.openxmlformats.org/drawingml/2006/table">
            <a:tbl>
              <a:tblPr/>
              <a:tblGrid>
                <a:gridCol w="720725"/>
                <a:gridCol w="3240088"/>
              </a:tblGrid>
              <a:tr h="3365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YABANCI DİL ALANI ÖĞRENCİLERİ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YGS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YÜKSEKÖĞRETİME GEÇİŞ SINAVI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LYS-5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YABANCI DİL SINAVI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tr-TR" sz="2800" i="0" smtClean="0">
                <a:solidFill>
                  <a:srgbClr val="C00000"/>
                </a:solidFill>
                <a:latin typeface="Verdana" pitchFamily="34" charset="0"/>
              </a:rPr>
              <a:t>LİSANS YERLEŞTİRME SINAVI PUAN TÜRLERİ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2133600"/>
            <a:ext cx="1744663" cy="838200"/>
          </a:xfrm>
          <a:solidFill>
            <a:srgbClr val="DAE4F2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z="2400" b="1" smtClean="0">
                <a:solidFill>
                  <a:schemeClr val="bg1"/>
                </a:solidFill>
              </a:rPr>
              <a:t> </a:t>
            </a:r>
            <a:r>
              <a:rPr lang="tr-TR" sz="2400" b="1" smtClean="0">
                <a:solidFill>
                  <a:srgbClr val="C00000"/>
                </a:solidFill>
              </a:rPr>
              <a:t>SAY-2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z="2400" b="1" smtClean="0">
                <a:solidFill>
                  <a:srgbClr val="C00000"/>
                </a:solidFill>
              </a:rPr>
              <a:t>Yerine</a:t>
            </a:r>
          </a:p>
        </p:txBody>
      </p:sp>
      <p:pic>
        <p:nvPicPr>
          <p:cNvPr id="37892" name="5 Diyagram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3276600"/>
            <a:ext cx="7991475" cy="3432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00041" name="Rectangle 9"/>
          <p:cNvSpPr>
            <a:spLocks noChangeArrowheads="1"/>
          </p:cNvSpPr>
          <p:nvPr/>
        </p:nvSpPr>
        <p:spPr bwMode="auto">
          <a:xfrm>
            <a:off x="466725" y="1844675"/>
            <a:ext cx="1728788" cy="1368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tr-TR" sz="1600" b="1" dirty="0">
                <a:solidFill>
                  <a:srgbClr val="FF9900"/>
                </a:solidFill>
                <a:latin typeface="Tahoma" pitchFamily="34" charset="0"/>
              </a:rPr>
              <a:t> </a:t>
            </a:r>
            <a:r>
              <a:rPr kumimoji="1" lang="tr-TR" sz="2000" b="1" dirty="0">
                <a:solidFill>
                  <a:schemeClr val="bg1"/>
                </a:solidFill>
                <a:latin typeface="Tahoma" pitchFamily="34" charset="0"/>
              </a:rPr>
              <a:t>SÖZ 1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tr-TR" sz="2000" b="1" dirty="0">
                <a:solidFill>
                  <a:schemeClr val="bg1"/>
                </a:solidFill>
                <a:latin typeface="Tahoma" pitchFamily="34" charset="0"/>
              </a:rPr>
              <a:t>SAY 1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tr-TR" sz="2000" b="1" dirty="0">
                <a:solidFill>
                  <a:schemeClr val="bg1"/>
                </a:solidFill>
                <a:latin typeface="Tahoma" pitchFamily="34" charset="0"/>
              </a:rPr>
              <a:t>EA 1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tr-TR" b="1" dirty="0">
                <a:solidFill>
                  <a:schemeClr val="bg1"/>
                </a:solidFill>
                <a:latin typeface="Tahoma" pitchFamily="34" charset="0"/>
              </a:rPr>
              <a:t> Yerine</a:t>
            </a:r>
          </a:p>
        </p:txBody>
      </p:sp>
      <p:sp>
        <p:nvSpPr>
          <p:cNvPr id="300042" name="Rectangle 10"/>
          <p:cNvSpPr>
            <a:spLocks noChangeArrowheads="1"/>
          </p:cNvSpPr>
          <p:nvPr/>
        </p:nvSpPr>
        <p:spPr bwMode="auto">
          <a:xfrm>
            <a:off x="4572000" y="2103438"/>
            <a:ext cx="1728788" cy="792162"/>
          </a:xfrm>
          <a:prstGeom prst="rect">
            <a:avLst/>
          </a:prstGeom>
          <a:solidFill>
            <a:srgbClr val="DAE4F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tr-TR" sz="24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kumimoji="1" lang="tr-TR" sz="2400" b="1" dirty="0">
                <a:solidFill>
                  <a:srgbClr val="7030A0"/>
                </a:solidFill>
                <a:latin typeface="Tahoma" pitchFamily="34" charset="0"/>
              </a:rPr>
              <a:t>EA-2</a:t>
            </a:r>
            <a:r>
              <a:rPr kumimoji="1" lang="tr-TR" sz="2400" dirty="0">
                <a:solidFill>
                  <a:srgbClr val="7030A0"/>
                </a:solidFill>
                <a:latin typeface="Tahoma" pitchFamily="34" charset="0"/>
              </a:rPr>
              <a:t>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tr-TR" sz="2400" b="1" dirty="0">
                <a:solidFill>
                  <a:srgbClr val="7030A0"/>
                </a:solidFill>
                <a:latin typeface="Tahoma" pitchFamily="34" charset="0"/>
              </a:rPr>
              <a:t>Yerine</a:t>
            </a:r>
          </a:p>
        </p:txBody>
      </p:sp>
      <p:sp>
        <p:nvSpPr>
          <p:cNvPr id="300043" name="Rectangle 11"/>
          <p:cNvSpPr>
            <a:spLocks noChangeArrowheads="1"/>
          </p:cNvSpPr>
          <p:nvPr/>
        </p:nvSpPr>
        <p:spPr bwMode="auto">
          <a:xfrm>
            <a:off x="6443663" y="2103438"/>
            <a:ext cx="1801812" cy="792162"/>
          </a:xfrm>
          <a:prstGeom prst="rect">
            <a:avLst/>
          </a:prstGeom>
          <a:solidFill>
            <a:srgbClr val="DAE4F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tr-TR" sz="24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kumimoji="1" lang="tr-TR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SÖZ-2</a:t>
            </a:r>
            <a:r>
              <a:rPr kumimoji="1" lang="tr-TR" sz="2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tr-TR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Yerine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88913"/>
            <a:ext cx="7786687" cy="1400175"/>
          </a:xfrm>
        </p:spPr>
        <p:txBody>
          <a:bodyPr/>
          <a:lstStyle/>
          <a:p>
            <a:r>
              <a:rPr lang="tr-TR" smtClean="0">
                <a:solidFill>
                  <a:srgbClr val="C00000"/>
                </a:solidFill>
              </a:rPr>
              <a:t>MATEMATİK FEN BİLİMLERİ </a:t>
            </a:r>
            <a:br>
              <a:rPr lang="tr-TR" smtClean="0">
                <a:solidFill>
                  <a:srgbClr val="C00000"/>
                </a:solidFill>
              </a:rPr>
            </a:br>
            <a:r>
              <a:rPr lang="tr-TR" sz="4000" smtClean="0">
                <a:solidFill>
                  <a:srgbClr val="C00000"/>
                </a:solidFill>
              </a:rPr>
              <a:t>1.MF Grubu Puan Türleri </a:t>
            </a:r>
            <a:r>
              <a:rPr lang="tr-TR" sz="2000" smtClean="0">
                <a:solidFill>
                  <a:srgbClr val="C00000"/>
                </a:solidFill>
              </a:rPr>
              <a:t>(SAY-2 Yerine)</a:t>
            </a:r>
            <a:br>
              <a:rPr lang="tr-TR" sz="2000" smtClean="0">
                <a:solidFill>
                  <a:srgbClr val="C00000"/>
                </a:solidFill>
              </a:rPr>
            </a:br>
            <a:endParaRPr lang="tr-TR" sz="2000" smtClean="0">
              <a:solidFill>
                <a:srgbClr val="C00000"/>
              </a:solidFill>
            </a:endParaRPr>
          </a:p>
        </p:txBody>
      </p:sp>
      <p:graphicFrame>
        <p:nvGraphicFramePr>
          <p:cNvPr id="41140" name="Group 180"/>
          <p:cNvGraphicFramePr>
            <a:graphicFrameLocks noGrp="1"/>
          </p:cNvGraphicFramePr>
          <p:nvPr>
            <p:ph idx="4294967295"/>
          </p:nvPr>
        </p:nvGraphicFramePr>
        <p:xfrm>
          <a:off x="0" y="1628775"/>
          <a:ext cx="9144000" cy="5229228"/>
        </p:xfrm>
        <a:graphic>
          <a:graphicData uri="http://schemas.openxmlformats.org/drawingml/2006/table">
            <a:tbl>
              <a:tblPr/>
              <a:tblGrid>
                <a:gridCol w="942975"/>
                <a:gridCol w="1039813"/>
                <a:gridCol w="803275"/>
                <a:gridCol w="1057275"/>
                <a:gridCol w="1103312"/>
                <a:gridCol w="788988"/>
                <a:gridCol w="803275"/>
                <a:gridCol w="850900"/>
                <a:gridCol w="833437"/>
                <a:gridCol w="920750"/>
              </a:tblGrid>
              <a:tr h="5302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TÜRÜ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 e s t l e r i n    A ğ ı r l ı k l a r ı  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762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Türkçe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Tem.Mat.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Sos.Bil.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Fen Bil.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Fizik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Kimya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iyoloji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MF-1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MF-2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MF-3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MF-4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910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MF-1 Puan türü Matematik Ağırlıklı Temel Programlar için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7513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MF-2 Puan türü Fen Ağırlıklı Temel Programlar için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7513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MF-3 Puan türü Sağlık Bilimleri Programlar için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0063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MF-4 Puan türü Mühendislik ve Teknik Programlar için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400175"/>
          </a:xfrm>
        </p:spPr>
        <p:txBody>
          <a:bodyPr/>
          <a:lstStyle/>
          <a:p>
            <a:r>
              <a:rPr lang="tr-TR" sz="4000" smtClean="0">
                <a:solidFill>
                  <a:srgbClr val="AC2004"/>
                </a:solidFill>
              </a:rPr>
              <a:t>TÜRKÇE MATEMATİK</a:t>
            </a:r>
            <a:br>
              <a:rPr lang="tr-TR" sz="4000" smtClean="0">
                <a:solidFill>
                  <a:srgbClr val="AC2004"/>
                </a:solidFill>
              </a:rPr>
            </a:br>
            <a:r>
              <a:rPr lang="tr-TR" sz="4000" smtClean="0">
                <a:solidFill>
                  <a:srgbClr val="AC2004"/>
                </a:solidFill>
              </a:rPr>
              <a:t>2.TM Grubu Puan Türleri </a:t>
            </a:r>
            <a:r>
              <a:rPr lang="tr-TR" sz="2000" smtClean="0">
                <a:solidFill>
                  <a:srgbClr val="AC2004"/>
                </a:solidFill>
              </a:rPr>
              <a:t>(EA-2 Yerine)</a:t>
            </a:r>
          </a:p>
        </p:txBody>
      </p:sp>
      <p:graphicFrame>
        <p:nvGraphicFramePr>
          <p:cNvPr id="115800" name="Group 88"/>
          <p:cNvGraphicFramePr>
            <a:graphicFrameLocks noGrp="1"/>
          </p:cNvGraphicFramePr>
          <p:nvPr>
            <p:ph idx="4294967295"/>
          </p:nvPr>
        </p:nvGraphicFramePr>
        <p:xfrm>
          <a:off x="0" y="1773238"/>
          <a:ext cx="9144000" cy="4774883"/>
        </p:xfrm>
        <a:graphic>
          <a:graphicData uri="http://schemas.openxmlformats.org/drawingml/2006/table">
            <a:tbl>
              <a:tblPr/>
              <a:tblGrid>
                <a:gridCol w="950913"/>
                <a:gridCol w="1044575"/>
                <a:gridCol w="1268412"/>
                <a:gridCol w="1130300"/>
                <a:gridCol w="1108075"/>
                <a:gridCol w="792163"/>
                <a:gridCol w="812800"/>
                <a:gridCol w="1030287"/>
                <a:gridCol w="1006475"/>
              </a:tblGrid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TÜRÜ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 e s t l e r i n    A ğ ı r l ı k l a r ı  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603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Türkçe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Tem.Mat.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Sos.Bil.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Fen Bil.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TD ve Edb.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Coğ-1.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TM-1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TM-2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TM-3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</a:tr>
              <a:tr h="390525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TM-1 Puan türü Matematik ağırlıklıdır.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0525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TM-2 Puan türü Matematik ve Türkçe-Edebiyat ağırlıklıdır.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0525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TM-3 puan türü Matematik ile Türkçe-Edebiyat ağırlıklıdır.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92125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8382000" cy="1571625"/>
          </a:xfrm>
        </p:spPr>
        <p:txBody>
          <a:bodyPr/>
          <a:lstStyle/>
          <a:p>
            <a:r>
              <a:rPr lang="tr-TR" sz="4000" smtClean="0">
                <a:solidFill>
                  <a:srgbClr val="C00000"/>
                </a:solidFill>
              </a:rPr>
              <a:t>TÜRKÇE SOSYAL BİLİMLER</a:t>
            </a:r>
            <a:br>
              <a:rPr lang="tr-TR" sz="4000" smtClean="0">
                <a:solidFill>
                  <a:srgbClr val="C00000"/>
                </a:solidFill>
              </a:rPr>
            </a:br>
            <a:r>
              <a:rPr lang="tr-TR" sz="4000" smtClean="0">
                <a:solidFill>
                  <a:srgbClr val="C00000"/>
                </a:solidFill>
              </a:rPr>
              <a:t>3.TS Grubu Puan Türleri </a:t>
            </a:r>
            <a:r>
              <a:rPr lang="tr-TR" sz="2000" smtClean="0">
                <a:solidFill>
                  <a:srgbClr val="C00000"/>
                </a:solidFill>
              </a:rPr>
              <a:t>(SÖZ-2 Yerine)</a:t>
            </a:r>
          </a:p>
        </p:txBody>
      </p:sp>
      <p:graphicFrame>
        <p:nvGraphicFramePr>
          <p:cNvPr id="54392" name="Group 120"/>
          <p:cNvGraphicFramePr>
            <a:graphicFrameLocks noGrp="1"/>
          </p:cNvGraphicFramePr>
          <p:nvPr>
            <p:ph idx="4294967295"/>
          </p:nvPr>
        </p:nvGraphicFramePr>
        <p:xfrm>
          <a:off x="500063" y="1773238"/>
          <a:ext cx="8358187" cy="4703764"/>
        </p:xfrm>
        <a:graphic>
          <a:graphicData uri="http://schemas.openxmlformats.org/drawingml/2006/table">
            <a:tbl>
              <a:tblPr/>
              <a:tblGrid>
                <a:gridCol w="862012"/>
                <a:gridCol w="949325"/>
                <a:gridCol w="735013"/>
                <a:gridCol w="966787"/>
                <a:gridCol w="857250"/>
                <a:gridCol w="873125"/>
                <a:gridCol w="733425"/>
                <a:gridCol w="876300"/>
                <a:gridCol w="661988"/>
                <a:gridCol w="842962"/>
              </a:tblGrid>
              <a:tr h="4714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TÜRÜ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 e s t l e r i n    A ğ ı r l ı k l a r ı  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1382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Türkçe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Tem.Mat.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Sos.Bil.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Fen Bil.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TD ve Edb.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ğ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r.-1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Tarih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Coğr.-2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Fels. </a:t>
                      </a: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Grubu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TS-1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TS-2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76275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3975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TS-1 Puan türü Sosyal Bilim Programları için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3975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TS-2 puan türü Türkçe-Edebiyat ve Tarih Programları için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4343400" y="2590800"/>
            <a:ext cx="6840538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 b="1" dirty="0">
                <a:latin typeface="Calibri" pitchFamily="34" charset="0"/>
              </a:rPr>
              <a:t>SINAV SİSTEMİNİN İLKELERİ</a:t>
            </a:r>
          </a:p>
          <a:p>
            <a:pPr marL="449263" indent="-449263" eaLnBrk="0" hangingPunct="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 b="1" dirty="0" smtClean="0">
                <a:latin typeface="Calibri" pitchFamily="34" charset="0"/>
              </a:rPr>
              <a:t>YÜKSEKÖĞRETİME </a:t>
            </a:r>
            <a:r>
              <a:rPr lang="tr-TR" b="1" dirty="0">
                <a:latin typeface="Calibri" pitchFamily="34" charset="0"/>
              </a:rPr>
              <a:t>GEÇİŞ SINAVI (YGS)</a:t>
            </a:r>
          </a:p>
          <a:p>
            <a:pPr marL="449263" indent="-449263" eaLnBrk="0" hangingPunct="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 b="1" dirty="0">
                <a:latin typeface="Calibri" pitchFamily="34" charset="0"/>
              </a:rPr>
              <a:t>LİSANS YERLEŞTİRME SINAVLARI (LYS)</a:t>
            </a:r>
          </a:p>
          <a:p>
            <a:pPr marL="449263" indent="-449263" eaLnBrk="0" hangingPunct="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 b="1" dirty="0">
                <a:latin typeface="Calibri" pitchFamily="34" charset="0"/>
              </a:rPr>
              <a:t>AĞIRLIKLI ORTAÖĞRETİM BAŞARI PUANI</a:t>
            </a:r>
          </a:p>
          <a:p>
            <a:pPr marL="449263" indent="-449263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tr-TR" b="1" dirty="0">
                <a:latin typeface="Calibri" pitchFamily="34" charset="0"/>
              </a:rPr>
              <a:t>          (AOBP) VE KATSAYI PUANI </a:t>
            </a:r>
          </a:p>
          <a:p>
            <a:pPr marL="449263" indent="-449263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tr-TR" b="1" dirty="0">
                <a:latin typeface="Calibri" pitchFamily="34" charset="0"/>
              </a:rPr>
              <a:t>          HESAPLAMALARI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1828800" y="-125413"/>
            <a:ext cx="66595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r-TR" sz="4000" b="1" ker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Sunuda Neler Var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97" name="Group 157"/>
          <p:cNvGraphicFramePr>
            <a:graphicFrameLocks noGrp="1"/>
          </p:cNvGraphicFramePr>
          <p:nvPr>
            <p:ph sz="half" idx="1"/>
          </p:nvPr>
        </p:nvGraphicFramePr>
        <p:xfrm>
          <a:off x="457200" y="152400"/>
          <a:ext cx="3394075" cy="6096000"/>
        </p:xfrm>
        <a:graphic>
          <a:graphicData uri="http://schemas.openxmlformats.org/drawingml/2006/table">
            <a:tbl>
              <a:tblPr/>
              <a:tblGrid>
                <a:gridCol w="812800"/>
                <a:gridCol w="2581275"/>
              </a:tblGrid>
              <a:tr h="660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MF - 1 PUANI İLE ÖĞRENCİ  ALAN BÖLÜMLER ( Matematik  Ağırlıklı)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Aktüerya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Bilimleri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Astronomi ve Uzay Bilimleri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Endüstri Ürünleri Tasarımı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Endüstriyel Tasarım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Finans Matematiği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İç Mimarlık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İlköğretim Matematik Öğretmenliği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İstatistik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İstatistik ve Bilgisayar Bilimleri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 Müh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 Öğretmenliği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 ve Bilgisayar Bilimleri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Matematik-Bilgisayar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Şehir ve Bölge Planlama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Tarımsal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Biyoteknoloji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Uygulamalı Matematik 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51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Uygulamalı Matematik ve Bilgisayar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002" name="Group 162"/>
          <p:cNvGraphicFramePr>
            <a:graphicFrameLocks noGrp="1"/>
          </p:cNvGraphicFramePr>
          <p:nvPr>
            <p:ph sz="half" idx="2"/>
          </p:nvPr>
        </p:nvGraphicFramePr>
        <p:xfrm>
          <a:off x="4067175" y="0"/>
          <a:ext cx="4681538" cy="6831020"/>
        </p:xfrm>
        <a:graphic>
          <a:graphicData uri="http://schemas.openxmlformats.org/drawingml/2006/table">
            <a:tbl>
              <a:tblPr/>
              <a:tblGrid>
                <a:gridCol w="600075"/>
                <a:gridCol w="4081463"/>
              </a:tblGrid>
              <a:tr h="479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MF - 2 PUANI İLE ÖĞRENCİ ALAN BÖLÜMLER ( Fen Ağırlıklı)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Biyoloji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Biyoloji Öğretmenliği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 Müh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Fen Bilgisi Öğretmenliği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Fen Programları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Fizik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Fizik Öğretmenliği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Kimya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Kimya Müh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Kimya ve Proses Müh  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Kimya-Biyoloji Müh  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Kültür Bitkileri Üretimi ve Pazarlaması  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Orman Endüstrisi Müh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Orman Müh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Peyzaj Mimarlığı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Polimer Müh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Seramik Müh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 Ürünleri Müh (Fakülte)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Süt Teknolojisi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Tarım İşletmeciliği  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Tarımsal Yapılar ve Sulama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Toprak Bilimi ve Bitki Besleme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82" name="Group 70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6130925" cy="5729746"/>
        </p:xfrm>
        <a:graphic>
          <a:graphicData uri="http://schemas.openxmlformats.org/drawingml/2006/table">
            <a:tbl>
              <a:tblPr/>
              <a:tblGrid>
                <a:gridCol w="920750"/>
                <a:gridCol w="5210175"/>
              </a:tblGrid>
              <a:tr h="49994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MF - 3 PUANI İLE ÖĞRENCİ ALAN BÖLÜMLER</a:t>
                      </a:r>
                      <a:b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Sağlık Bölümleri İçin )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1.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Bahçe Bitkileri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2.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Balıkçılık Teknolojisi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3.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Beslenme ve Diyetetik (Fakülte)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4.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Bitki Koruma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5.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Biyokimya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6.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Biyomühendislik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7.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Biyosistem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8.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Diş Hekimliği  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9.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Ebelik (Fakülte)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10.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Eczacılık 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4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11.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Fizik Tedavi ve Rehabilitasyon (Fakülte)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12.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Genetik ve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Biyomühendislik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13.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Geomatik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14.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Gıda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15.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Hemşirelik (Fakülte)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16.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Hemşirelik ve Sağlık Hizmetleri  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17.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Moleküler Biyoloji ve Genetik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18.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Tıp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Tur" pitchFamily="34" charset="0"/>
                        </a:rPr>
                        <a:t>19.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Veteriner  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37" name="Group 177"/>
          <p:cNvGraphicFramePr>
            <a:graphicFrameLocks noGrp="1"/>
          </p:cNvGraphicFramePr>
          <p:nvPr>
            <p:ph/>
          </p:nvPr>
        </p:nvGraphicFramePr>
        <p:xfrm>
          <a:off x="179388" y="0"/>
          <a:ext cx="8785225" cy="6724650"/>
        </p:xfrm>
        <a:graphic>
          <a:graphicData uri="http://schemas.openxmlformats.org/drawingml/2006/table">
            <a:tbl>
              <a:tblPr/>
              <a:tblGrid>
                <a:gridCol w="609600"/>
                <a:gridCol w="2325687"/>
                <a:gridCol w="523875"/>
                <a:gridCol w="2232025"/>
                <a:gridCol w="581025"/>
                <a:gridCol w="2513013"/>
              </a:tblGrid>
              <a:tr h="27146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MF - 4 PUANI İLE ÖĞRENCİ ALAN BÖLÜMLER  ( Mühendislik. ve Teknik Programlar İçin )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Bilgisayar Bilimleri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21.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Fizik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41.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Malzeme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Bilgisayar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22.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Gemi İnşaatı ve Gemi Makineleri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42.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Mekatronik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Bilgisayar ve Enformasyon Sistemleri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23.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Gemi Makineleri İşletme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43.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Metalurji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ve Malzeme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Bilgisayar-Enformatik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24.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Güverte (Fakülte)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44.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Meteoroloji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Bilişim Sistemleri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25.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Harita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45.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Mimarlık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6.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Bilişim Sistemleri ve Teknolojileri  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26.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Havacılık ve Uzay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46.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Mühendislik Programları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7.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Biyomedikal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27.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Hidrojeoloji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47.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Mühendislik ve Doğa Bilimleri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8.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Cevher Hazırlama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28.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İmalat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48.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Nükleer Enerji Müh  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9.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Çevre Bilimleri ve Yönetimi  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29.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İnşaat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49.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Otomotiv Müh  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10.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Çevre Müh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30.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İşletme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50.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Petrol ve Doğalgaz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11.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Deniz Teknolojisi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31.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Jeodezi ve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Fotogrametri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51.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Sayısal Programlar (Fakülte)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12.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Deniz Ulaştırma İşletme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32.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Jeofizik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52.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Sistem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13.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Elektrik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33.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Jeoloji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53.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Tarım Makineleri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14.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Elektrik-Elektronik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34.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Kentsel Tasarım ve Peyzaj Mimarisi 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54.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Tarla Bitkileri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15.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Elektronik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35.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Kentsel Tasarım ve Peyzaj Mimarlığı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55.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Tekstil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16.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Elektronik ve Haberleşme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36.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Kontrol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56.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Telekomünikasyon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17.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Endüstri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37.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Maden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57.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Uçak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18.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Endüstri Sistemleri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38.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Makine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58.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Uzay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19.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Enerji Sistemleri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39.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Makine ve İmalat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59.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Üretim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20.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Enformasyon Teknolojileri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40.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Malzeme Bilimi ve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60.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Yazılım Müh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54" name="Group 554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5851534"/>
        </p:xfrm>
        <a:graphic>
          <a:graphicData uri="http://schemas.openxmlformats.org/drawingml/2006/table">
            <a:tbl>
              <a:tblPr/>
              <a:tblGrid>
                <a:gridCol w="546100"/>
                <a:gridCol w="3557588"/>
                <a:gridCol w="546100"/>
                <a:gridCol w="3579812"/>
              </a:tblGrid>
              <a:tr h="279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 - 1 PUANI İLE ÖĞRENCİ  ALAN BÖLÜMLER ( Matematik Ağırlıklı)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Bankacılık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Pazarlama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Bankacılık ve Finans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Sigortacılık ve Risk Yönetimi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Bankacılık ve Finansman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Tarım Ekonomisi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Bankacılık ve Sigortacılık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Tekstil Geliştirme ve Pazarlama 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Bilgi ve Belge Yönetimi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Turizm İşletmeciliği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Çalışma Eko ve </a:t>
                      </a:r>
                      <a:r>
                        <a:rPr kumimoji="0" lang="tr-T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</a:t>
                      </a: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İlişkileri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Turizm İşletmeciliği ve Otelcilik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Deniz İşletmeciliği ve Yönetimi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Turizm ve Otel İşletmeciliği 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Ekonometri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 Finans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Ekonomi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 İşletme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Ekonomi ve Finans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31.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 İşletme Yönetimi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Ekonomi-Yönetim Bilimleri Programları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 İşletmecilik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İktisat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 İşletmecilik ve Ticaret  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İşletme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34.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 Lojistik ve Taşımacılık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İşletme Enformatiği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 Lojistik Yönetimi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İşletme-Ekonomi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 Ticaret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Lojistik Yönetimi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 Ticaret ve Finansman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Maliye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 Ticaret ve İşletmecilik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Muhasebe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 Ticaret ve Lojistik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Muhasebe ve Denetim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 Ticaret ve Lojistik Yönetimi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Muhasebe ve Finans Yönetimi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Uluslararası, İktisat, İşletme Programları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Muhasebe ve Finansal Yönetim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Yönetim Bilişim Sistemleri 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84" name="Group 128"/>
          <p:cNvGraphicFramePr>
            <a:graphicFrameLocks noGrp="1"/>
          </p:cNvGraphicFramePr>
          <p:nvPr>
            <p:ph sz="half" idx="1"/>
          </p:nvPr>
        </p:nvGraphicFramePr>
        <p:xfrm>
          <a:off x="457200" y="228600"/>
          <a:ext cx="4038600" cy="6019793"/>
        </p:xfrm>
        <a:graphic>
          <a:graphicData uri="http://schemas.openxmlformats.org/drawingml/2006/table">
            <a:tbl>
              <a:tblPr/>
              <a:tblGrid>
                <a:gridCol w="979488"/>
                <a:gridCol w="3059112"/>
              </a:tblGrid>
              <a:tr h="5808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TM-  2 PUANI İLE ÖĞRENCİ  ALAN BÖLÜMLER          ( Matematik  ve Türkçe Eşit)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57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Aile ve Tüketici Bilimleri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Avrupa Birliği İlişkileri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Eşit Ağırlıklı Programlar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Hukuk  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İç Mimarlık ve Çevre Tasarımı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İnsan Kaynakları Yönetimi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Kamu Yönetimi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Küresel ve Uluslararası İlişkiler  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Sağlık İdaresi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Sağlık Kurumları İşletmeciliği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Sağlık Kurumları Yöneticiliği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Sağlık Yönetimi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Sınıf Öğretmenliği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Siyaset Bilimi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Siyaset Bilimi ve Kamu Yönetimi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Siyaset Bilimi ve Uluslararası İlişkiler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Turizm ve Otelcilik 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3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 İlişkiler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Uluslararası İlişkiler ve Avrupa Birliği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85" name="Group 129"/>
          <p:cNvGraphicFramePr>
            <a:graphicFrameLocks noGrp="1"/>
          </p:cNvGraphicFramePr>
          <p:nvPr>
            <p:ph sz="half" idx="2"/>
          </p:nvPr>
        </p:nvGraphicFramePr>
        <p:xfrm>
          <a:off x="4648200" y="228600"/>
          <a:ext cx="4038600" cy="6019801"/>
        </p:xfrm>
        <a:graphic>
          <a:graphicData uri="http://schemas.openxmlformats.org/drawingml/2006/table">
            <a:tbl>
              <a:tblPr/>
              <a:tblGrid>
                <a:gridCol w="554038"/>
                <a:gridCol w="3484562"/>
              </a:tblGrid>
              <a:tr h="6962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TM-  3  PUANI İLE ÖĞRENCİ  ALAN BÖLÜMLER                     ( Türkçe Ağırlıklı)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97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Antropoloji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5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Arkeoloji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29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Çocuk Gelişimi  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74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Ekonomi Politik ve Toplum Felsefesi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619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Felsefe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29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Felsefe Grubu Öğretmenliği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5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Klasik Arkeoloji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5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Prehistorya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5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Protohistorya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ve Ön Asya Arkeolojisi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5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Psikoloji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29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Rehberlik ve Psikolojik Danışmanlık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5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Sanat ve Sosyal Bilimler Programları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619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Sosyal Hizmet Fak.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29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Sosyal Programlar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5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Sosyoloji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64" name="Group 136"/>
          <p:cNvGraphicFramePr>
            <a:graphicFrameLocks noGrp="1"/>
          </p:cNvGraphicFramePr>
          <p:nvPr>
            <p:ph sz="half" idx="1"/>
          </p:nvPr>
        </p:nvGraphicFramePr>
        <p:xfrm>
          <a:off x="457200" y="0"/>
          <a:ext cx="4186238" cy="6858007"/>
        </p:xfrm>
        <a:graphic>
          <a:graphicData uri="http://schemas.openxmlformats.org/drawingml/2006/table">
            <a:tbl>
              <a:tblPr/>
              <a:tblGrid>
                <a:gridCol w="577850"/>
                <a:gridCol w="3608388"/>
              </a:tblGrid>
              <a:tr h="2619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TS - 1 PUANI İLE ÖĞRENCİ  ALAN  BÖL.ÜMLER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Arkeoloji ve Sanat Tarihi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Basın ve Yayın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Coğrafya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Coğrafya Öğretmenliği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Dünya Dinleri 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Gazetecilik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Halkbilim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Halkla İlişkiler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Halkla İlişkiler ve Reklamcılık  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Halkla İlişkiler ve Tanıtım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İletişim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12.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İletişim Bilimleri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İletişim Sanatları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İletişim Tasarımı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Kültür Yönetimi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Medya ve İletişim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Medya ve İletişim Sistemleri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Radyo ve Televizyon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Radyo, Sinema ve Televizyon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Reklam Tasarımı ve İletişimi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Reklamcılık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Reklamcılık ve Halkla İlişkiler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Sinema ve Televizyon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Sosyal Bilgiler Öğretmenliği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Televizyon Haberciliği ve Programcılığı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267" name="Group 139"/>
          <p:cNvGraphicFramePr>
            <a:graphicFrameLocks noGrp="1"/>
          </p:cNvGraphicFramePr>
          <p:nvPr>
            <p:ph sz="half" idx="2"/>
          </p:nvPr>
        </p:nvGraphicFramePr>
        <p:xfrm>
          <a:off x="5219700" y="476250"/>
          <a:ext cx="3467100" cy="5741991"/>
        </p:xfrm>
        <a:graphic>
          <a:graphicData uri="http://schemas.openxmlformats.org/drawingml/2006/table">
            <a:tbl>
              <a:tblPr/>
              <a:tblGrid>
                <a:gridCol w="493713"/>
                <a:gridCol w="2973387"/>
              </a:tblGrid>
              <a:tr h="482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TS - 2  PUANI İLE ÖĞRENCİ  ALAN  BÖLÜMLER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Azerbaycan Türkçesi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Çağdaş Türk Lehçeleri ve Edebiyatları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Hititoloji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Sanat Tarihi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Sanat Yönetimi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Sümeroloji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Tarih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Tarih Öğretmenliği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Türk Dili ve Edebiyatı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Türk Dili ve Edebiyatı Öğretmenliği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Türk Halkbilimi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Türkçe Öğretmenliği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7" name="Group 157"/>
          <p:cNvGraphicFramePr>
            <a:graphicFrameLocks noGrp="1"/>
          </p:cNvGraphicFramePr>
          <p:nvPr>
            <p:ph sz="half" idx="1"/>
          </p:nvPr>
        </p:nvGraphicFramePr>
        <p:xfrm>
          <a:off x="304800" y="271458"/>
          <a:ext cx="3638550" cy="6586542"/>
        </p:xfrm>
        <a:graphic>
          <a:graphicData uri="http://schemas.openxmlformats.org/drawingml/2006/table">
            <a:tbl>
              <a:tblPr/>
              <a:tblGrid>
                <a:gridCol w="635844"/>
                <a:gridCol w="3002706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DİL - 1 PUANI İLE ÖĞRENCİ ALAN BÖLÜMLER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Alman Dili ve Edebiyatı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Almanca Öğretmenliği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Amerikan Kültürü ve Edebiyatı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Çeviribilim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Dil Ağırlıklı Programlar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Dilbilim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Fransız Dili ve Edebiyatı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Fransızca Öğretmenliği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İngiliz Dil Bilimi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İngiliz Dili ve Edebiyatı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İngiliz Dili ve Karşılaştırmalı Edebiyat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İngilizce Öğretmenliği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Karşılaştırmalı Edebiyat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Mütercim-Tercümanlık 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Turist Rehberliği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356" name="Group 156"/>
          <p:cNvGraphicFramePr>
            <a:graphicFrameLocks noGrp="1"/>
          </p:cNvGraphicFramePr>
          <p:nvPr>
            <p:ph sz="half" idx="2"/>
          </p:nvPr>
        </p:nvGraphicFramePr>
        <p:xfrm>
          <a:off x="4267200" y="-26988"/>
          <a:ext cx="4552950" cy="6884995"/>
        </p:xfrm>
        <a:graphic>
          <a:graphicData uri="http://schemas.openxmlformats.org/drawingml/2006/table">
            <a:tbl>
              <a:tblPr/>
              <a:tblGrid>
                <a:gridCol w="550040"/>
                <a:gridCol w="4002910"/>
              </a:tblGrid>
              <a:tr h="3540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DİL - 2   PUANI İLE ÖĞRENCİ ALAN BÖLÜMLER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Arap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Arapça Öğretmenliği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Arnavutça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Boşnakça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5.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Bulgar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Çağdaş Yunan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Çin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Eski Yunan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Fars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Gürcü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Hırvat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Hindoloji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Hungaroloji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İspanyol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İtalyan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16.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Japon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17.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Japonca Öğretmenliği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18.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Kore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19.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Latin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20.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Leh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Sinoloji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23.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Urdu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24.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Yunan Dili ve Edebiyatı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Tur" pitchFamily="34" charset="0"/>
                        </a:rPr>
                        <a:t>25.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Yunanca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424112" y="-49213"/>
            <a:ext cx="6477000" cy="1938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PUAN HESAPLAMALARI</a:t>
            </a:r>
          </a:p>
        </p:txBody>
      </p:sp>
      <p:pic>
        <p:nvPicPr>
          <p:cNvPr id="49155" name="Picture 7" descr="symbol-person-choice-silhouettes-thumb38482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925" y="1981200"/>
            <a:ext cx="34448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>
            <a:spLocks noGrp="1"/>
          </p:cNvSpPr>
          <p:nvPr>
            <p:ph type="title"/>
          </p:nvPr>
        </p:nvSpPr>
        <p:spPr>
          <a:xfrm>
            <a:off x="822325" y="188913"/>
            <a:ext cx="7521575" cy="8636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rgbClr val="FF0000"/>
                </a:solidFill>
              </a:rPr>
              <a:t>KATSAYI UYGULAMASI  VE  OBP HESAPLANMASI-1</a:t>
            </a:r>
            <a:endParaRPr lang="tr-TR" sz="3200" smtClean="0"/>
          </a:p>
        </p:txBody>
      </p:sp>
      <p:sp>
        <p:nvSpPr>
          <p:cNvPr id="4099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tr-TR" sz="2200" dirty="0" smtClean="0">
                <a:solidFill>
                  <a:srgbClr val="000000"/>
                </a:solidFill>
              </a:rPr>
              <a:t>Ortaöğretim Başarı Puanı (OBP) Değer Aralıkları 250-500 olacaktır. </a:t>
            </a:r>
            <a:r>
              <a:rPr lang="tr-TR" sz="2200" dirty="0" smtClean="0">
                <a:solidFill>
                  <a:srgbClr val="000000"/>
                </a:solidFill>
              </a:rPr>
              <a:t>OBP, </a:t>
            </a:r>
            <a:r>
              <a:rPr lang="tr-TR" sz="2200" dirty="0" smtClean="0">
                <a:solidFill>
                  <a:srgbClr val="800000"/>
                </a:solidFill>
              </a:rPr>
              <a:t>Türkiye geneli değerlendirmeye esas alınarak, </a:t>
            </a:r>
            <a:r>
              <a:rPr lang="tr-TR" sz="2200" dirty="0" smtClean="0">
                <a:solidFill>
                  <a:srgbClr val="000000"/>
                </a:solidFill>
              </a:rPr>
              <a:t>ortaöğretim bitirme notları </a:t>
            </a:r>
            <a:r>
              <a:rPr lang="tr-TR" sz="2200" dirty="0" smtClean="0">
                <a:solidFill>
                  <a:srgbClr val="FF0000"/>
                </a:solidFill>
              </a:rPr>
              <a:t>(100 üzerinden diploma notu) </a:t>
            </a:r>
            <a:r>
              <a:rPr lang="tr-TR" sz="2200" dirty="0" smtClean="0">
                <a:solidFill>
                  <a:srgbClr val="3333CC"/>
                </a:solidFill>
              </a:rPr>
              <a:t>5 ile çarpılarak</a:t>
            </a:r>
            <a:r>
              <a:rPr lang="tr-TR" sz="2200" dirty="0" smtClean="0">
                <a:solidFill>
                  <a:srgbClr val="000000"/>
                </a:solidFill>
              </a:rPr>
              <a:t> Ortaöğretim Başarı Puanına (OBP) dönüştürülecektir. </a:t>
            </a:r>
            <a:endParaRPr lang="tr-TR" sz="2200" dirty="0" smtClean="0">
              <a:solidFill>
                <a:srgbClr val="000000"/>
              </a:solidFill>
            </a:endParaRP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tr-TR" sz="2200" dirty="0" smtClean="0">
                <a:solidFill>
                  <a:srgbClr val="000000"/>
                </a:solidFill>
              </a:rPr>
              <a:t>Böylece</a:t>
            </a:r>
            <a:r>
              <a:rPr lang="tr-TR" sz="2200" dirty="0" smtClean="0">
                <a:solidFill>
                  <a:srgbClr val="000000"/>
                </a:solidFill>
              </a:rPr>
              <a:t>, 50 olan en düşük diploma notu için OBP 250 olacak, </a:t>
            </a:r>
            <a:r>
              <a:rPr lang="tr-TR" sz="2200" dirty="0" smtClean="0">
                <a:solidFill>
                  <a:srgbClr val="000000"/>
                </a:solidFill>
              </a:rPr>
              <a:t> en  yüksek </a:t>
            </a:r>
            <a:r>
              <a:rPr lang="tr-TR" sz="2200" dirty="0" smtClean="0">
                <a:solidFill>
                  <a:srgbClr val="000000"/>
                </a:solidFill>
              </a:rPr>
              <a:t>	</a:t>
            </a:r>
            <a:r>
              <a:rPr lang="tr-TR" sz="2200" dirty="0" smtClean="0">
                <a:solidFill>
                  <a:srgbClr val="000000"/>
                </a:solidFill>
              </a:rPr>
              <a:t>100 olan </a:t>
            </a:r>
            <a:r>
              <a:rPr lang="tr-TR" sz="2200" dirty="0" smtClean="0">
                <a:solidFill>
                  <a:srgbClr val="000000"/>
                </a:solidFill>
              </a:rPr>
              <a:t>diploma notu için de OBP 500 olacaktır. </a:t>
            </a:r>
            <a:r>
              <a:rPr lang="tr-TR" sz="2200" dirty="0" smtClean="0">
                <a:solidFill>
                  <a:srgbClr val="000000"/>
                </a:solidFill>
              </a:rPr>
              <a:t> 50’nin  </a:t>
            </a:r>
            <a:r>
              <a:rPr lang="tr-TR" sz="2200" dirty="0" smtClean="0">
                <a:solidFill>
                  <a:srgbClr val="000000"/>
                </a:solidFill>
              </a:rPr>
              <a:t>altında olan 	diploma notları </a:t>
            </a:r>
            <a:r>
              <a:rPr lang="tr-TR" sz="2200" dirty="0" smtClean="0">
                <a:solidFill>
                  <a:srgbClr val="000000"/>
                </a:solidFill>
              </a:rPr>
              <a:t>50 olarak </a:t>
            </a:r>
            <a:r>
              <a:rPr lang="tr-TR" sz="2200" dirty="0" smtClean="0">
                <a:solidFill>
                  <a:srgbClr val="000000"/>
                </a:solidFill>
              </a:rPr>
              <a:t>değerlendirmeye alınacaktır</a:t>
            </a:r>
            <a:r>
              <a:rPr lang="tr-TR" sz="2200" dirty="0" smtClean="0">
                <a:solidFill>
                  <a:srgbClr val="000000"/>
                </a:solidFill>
              </a:rPr>
              <a:t>.</a:t>
            </a:r>
            <a:endParaRPr lang="tr-TR" sz="2200" dirty="0" smtClean="0">
              <a:solidFill>
                <a:srgbClr val="000000"/>
              </a:solidFill>
            </a:endParaRP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tr-TR" sz="2200" dirty="0" smtClean="0">
                <a:solidFill>
                  <a:srgbClr val="000000"/>
                </a:solidFill>
              </a:rPr>
              <a:t>Daha sonra bu OBP, herkes için tek katsayı olarak kullanılan  </a:t>
            </a:r>
            <a:r>
              <a:rPr lang="tr-TR" sz="2200" dirty="0" smtClean="0">
                <a:solidFill>
                  <a:srgbClr val="008000"/>
                </a:solidFill>
              </a:rPr>
              <a:t>0.12 katsayısı ile çarpılarak</a:t>
            </a:r>
            <a:r>
              <a:rPr lang="tr-TR" sz="2200" dirty="0" smtClean="0">
                <a:solidFill>
                  <a:srgbClr val="000000"/>
                </a:solidFill>
              </a:rPr>
              <a:t> okuldan gelecek net puan hesaplanacaktır</a:t>
            </a:r>
            <a:r>
              <a:rPr lang="tr-TR" sz="2200" dirty="0" smtClean="0">
                <a:solidFill>
                  <a:srgbClr val="000000"/>
                </a:solidFill>
              </a:rPr>
              <a:t>.</a:t>
            </a:r>
            <a:endParaRPr lang="tr-TR" sz="2200" dirty="0" smtClean="0">
              <a:solidFill>
                <a:srgbClr val="000000"/>
              </a:solidFill>
            </a:endParaRP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tr-TR" sz="2200" dirty="0" smtClean="0">
                <a:solidFill>
                  <a:srgbClr val="000000"/>
                </a:solidFill>
              </a:rPr>
              <a:t>Sonuç olarak </a:t>
            </a:r>
            <a:r>
              <a:rPr lang="tr-TR" sz="2200" dirty="0" smtClean="0">
                <a:solidFill>
                  <a:srgbClr val="00B0F0"/>
                </a:solidFill>
              </a:rPr>
              <a:t>en düşük notlara sahip </a:t>
            </a:r>
            <a:r>
              <a:rPr lang="tr-TR" sz="2200" dirty="0" smtClean="0">
                <a:solidFill>
                  <a:srgbClr val="000000"/>
                </a:solidFill>
              </a:rPr>
              <a:t>bir öğrenciye okuldan </a:t>
            </a:r>
            <a:r>
              <a:rPr lang="tr-TR" sz="2200" dirty="0" smtClean="0">
                <a:solidFill>
                  <a:srgbClr val="00B0F0"/>
                </a:solidFill>
              </a:rPr>
              <a:t>30</a:t>
            </a:r>
            <a:r>
              <a:rPr lang="tr-TR" sz="2200" dirty="0" smtClean="0">
                <a:solidFill>
                  <a:srgbClr val="000000"/>
                </a:solidFill>
              </a:rPr>
              <a:t> gelirken (0.12 x 250=30) </a:t>
            </a:r>
            <a:r>
              <a:rPr lang="tr-TR" sz="2200" dirty="0" smtClean="0">
                <a:solidFill>
                  <a:srgbClr val="00B0F0"/>
                </a:solidFill>
              </a:rPr>
              <a:t>500 </a:t>
            </a:r>
            <a:r>
              <a:rPr lang="tr-TR" sz="2200" dirty="0" err="1" smtClean="0">
                <a:solidFill>
                  <a:srgbClr val="00B0F0"/>
                </a:solidFill>
              </a:rPr>
              <a:t>OBP’ye</a:t>
            </a:r>
            <a:r>
              <a:rPr lang="tr-TR" sz="2200" dirty="0" smtClean="0">
                <a:solidFill>
                  <a:srgbClr val="00B0F0"/>
                </a:solidFill>
              </a:rPr>
              <a:t> sahip</a:t>
            </a:r>
            <a:r>
              <a:rPr lang="tr-TR" sz="2200" dirty="0" smtClean="0">
                <a:solidFill>
                  <a:srgbClr val="000000"/>
                </a:solidFill>
              </a:rPr>
              <a:t> öğrenciye </a:t>
            </a:r>
            <a:r>
              <a:rPr lang="tr-TR" sz="2200" dirty="0" smtClean="0">
                <a:solidFill>
                  <a:srgbClr val="00B0F0"/>
                </a:solidFill>
              </a:rPr>
              <a:t>60</a:t>
            </a:r>
            <a:r>
              <a:rPr lang="tr-TR" sz="2200" dirty="0" smtClean="0">
                <a:solidFill>
                  <a:srgbClr val="000000"/>
                </a:solidFill>
              </a:rPr>
              <a:t> (0.12 x 500= 60) gelecek.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/>
          <p:cNvSpPr>
            <a:spLocks noGrp="1"/>
          </p:cNvSpPr>
          <p:nvPr>
            <p:ph type="title"/>
          </p:nvPr>
        </p:nvSpPr>
        <p:spPr>
          <a:xfrm>
            <a:off x="827088" y="260350"/>
            <a:ext cx="7521575" cy="118745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r-TR" sz="4000" b="1" dirty="0" smtClean="0">
                <a:solidFill>
                  <a:srgbClr val="FF0000"/>
                </a:solidFill>
              </a:rPr>
              <a:t>KATSAYI UYGULAMASI  VE  OBP </a:t>
            </a:r>
            <a:r>
              <a:rPr lang="tr-TR" sz="4000" b="1" dirty="0" smtClean="0">
                <a:solidFill>
                  <a:srgbClr val="FF0000"/>
                </a:solidFill>
              </a:rPr>
              <a:t>HESAPLANMASI-2</a:t>
            </a:r>
            <a:endParaRPr lang="tr-TR" sz="4000" dirty="0" smtClean="0"/>
          </a:p>
        </p:txBody>
      </p:sp>
      <p:sp>
        <p:nvSpPr>
          <p:cNvPr id="52227" name="2 İçerik Yer Tutucusu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2672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Tercihler sonucu üniversitede bir bölüm </a:t>
            </a:r>
            <a:r>
              <a:rPr lang="tr-TR" b="1" dirty="0" err="1" smtClean="0">
                <a:solidFill>
                  <a:srgbClr val="000000"/>
                </a:solidFill>
              </a:rPr>
              <a:t>kazanıpta</a:t>
            </a:r>
            <a:r>
              <a:rPr lang="tr-TR" b="1" dirty="0" smtClean="0">
                <a:solidFill>
                  <a:srgbClr val="000000"/>
                </a:solidFill>
              </a:rPr>
              <a:t> gitmeyen (</a:t>
            </a:r>
            <a:r>
              <a:rPr lang="tr-TR" b="1" dirty="0" err="1" smtClean="0">
                <a:solidFill>
                  <a:srgbClr val="000000"/>
                </a:solidFill>
              </a:rPr>
              <a:t>Açıköğretimin</a:t>
            </a:r>
            <a:r>
              <a:rPr lang="tr-TR" b="1" dirty="0" smtClean="0">
                <a:solidFill>
                  <a:srgbClr val="000000"/>
                </a:solidFill>
              </a:rPr>
              <a:t> kontenjansız bölümleri ve sınavsız geçişle bir yere yerleşenler hariç) öğrenciler o sene tekrar sınava girdiklerinde </a:t>
            </a:r>
            <a:r>
              <a:rPr lang="tr-TR" b="1" dirty="0" smtClean="0">
                <a:solidFill>
                  <a:srgbClr val="FF0000"/>
                </a:solidFill>
              </a:rPr>
              <a:t>0.12</a:t>
            </a:r>
            <a:r>
              <a:rPr lang="tr-TR" b="1" dirty="0" smtClean="0">
                <a:solidFill>
                  <a:srgbClr val="000000"/>
                </a:solidFill>
              </a:rPr>
              <a:t> OBP katsayısı yarı yarıya düşürülerek </a:t>
            </a:r>
            <a:r>
              <a:rPr lang="tr-TR" b="1" dirty="0" smtClean="0">
                <a:solidFill>
                  <a:srgbClr val="008000"/>
                </a:solidFill>
              </a:rPr>
              <a:t>0.06</a:t>
            </a:r>
            <a:r>
              <a:rPr lang="tr-TR" b="1" dirty="0" smtClean="0">
                <a:solidFill>
                  <a:srgbClr val="000000"/>
                </a:solidFill>
              </a:rPr>
              <a:t> ile çarpılacak ve varsa </a:t>
            </a:r>
            <a:r>
              <a:rPr lang="tr-TR" b="1" dirty="0" smtClean="0">
                <a:solidFill>
                  <a:srgbClr val="FF0000"/>
                </a:solidFill>
              </a:rPr>
              <a:t>0.06</a:t>
            </a:r>
            <a:r>
              <a:rPr lang="tr-TR" b="1" dirty="0" smtClean="0">
                <a:solidFill>
                  <a:srgbClr val="000000"/>
                </a:solidFill>
              </a:rPr>
              <a:t> ek puan katsayısı yarı yarıya düşülerek </a:t>
            </a:r>
            <a:r>
              <a:rPr lang="tr-TR" b="1" dirty="0" smtClean="0">
                <a:solidFill>
                  <a:srgbClr val="008000"/>
                </a:solidFill>
              </a:rPr>
              <a:t>0.03</a:t>
            </a:r>
            <a:r>
              <a:rPr lang="tr-TR" b="1" dirty="0" smtClean="0">
                <a:solidFill>
                  <a:srgbClr val="000000"/>
                </a:solidFill>
              </a:rPr>
              <a:t> ile çarpılacaktır.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endParaRPr lang="tr-TR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Yeni OBP sisteminde </a:t>
            </a:r>
            <a:r>
              <a:rPr lang="tr-TR" b="1" dirty="0" smtClean="0">
                <a:solidFill>
                  <a:srgbClr val="800000"/>
                </a:solidFill>
              </a:rPr>
              <a:t>okul birincisine direkt 60 gelmeyecek</a:t>
            </a:r>
            <a:r>
              <a:rPr lang="tr-TR" b="1" dirty="0" smtClean="0">
                <a:solidFill>
                  <a:srgbClr val="000000"/>
                </a:solidFill>
              </a:rPr>
              <a:t>. Okul birincisi de olsa diploma notu diğerleri gibi önce 5 ile çarpılacak, daha sonra çıkan sayıda 0.12 katsayısı ile çarpılacak.</a:t>
            </a:r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"/>
            <a:ext cx="7696200" cy="914400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Narkisim" pitchFamily="34" charset="-79"/>
              </a:rPr>
              <a:t>SINAV SİSTEMİNİN İLKELERİ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62000"/>
            <a:ext cx="8686800" cy="5381625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tr-TR" sz="1800" b="1" dirty="0" smtClean="0"/>
              <a:t>Üniversiteye Giriş Sınavı YGS ve LYS olmak üzere 2 aşamalıdır.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1800" b="1" dirty="0" smtClean="0"/>
              <a:t>Sınavın birinci aşaması (YGS) her öğrencinin katılması gereken ortak bir sınavdır. 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1800" b="1" dirty="0" smtClean="0"/>
              <a:t>Sınavın ikinci aşaması (LYS) beş farklı oturumda ve farklı zamanlarda </a:t>
            </a:r>
            <a:r>
              <a:rPr lang="tr-TR" sz="1800" b="1" dirty="0" smtClean="0"/>
              <a:t>yapılacaktır.</a:t>
            </a:r>
            <a:endParaRPr lang="tr-TR" sz="1800" b="1" dirty="0" smtClean="0"/>
          </a:p>
          <a:p>
            <a:pPr algn="just">
              <a:lnSpc>
                <a:spcPct val="150000"/>
              </a:lnSpc>
              <a:defRPr/>
            </a:pPr>
            <a:r>
              <a:rPr lang="tr-TR" sz="1800" b="1" dirty="0" smtClean="0"/>
              <a:t>Öğrenciler </a:t>
            </a:r>
            <a:r>
              <a:rPr lang="tr-TR" sz="1800" b="1" dirty="0" err="1" smtClean="0"/>
              <a:t>YGS’nin</a:t>
            </a:r>
            <a:r>
              <a:rPr lang="tr-TR" sz="1800" b="1" dirty="0" smtClean="0"/>
              <a:t> yanında en az 2 Lisans Yerleştirme Sınavına girmek zorundadır.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1800" b="1" dirty="0" smtClean="0"/>
              <a:t>Adayların yerleştirme puanları hesaplanırken her iki sınavdaki başarıları dikkate alınacaktır.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1800" b="1" dirty="0" smtClean="0"/>
              <a:t>YGS’ de 6, LYS’ de 12 olmak üzere toplam 18 puan türü hesaplanacaktır</a:t>
            </a:r>
          </a:p>
          <a:p>
            <a:pPr marL="1431925" indent="-360363" algn="just">
              <a:lnSpc>
                <a:spcPct val="150000"/>
              </a:lnSpc>
              <a:defRPr/>
            </a:pPr>
            <a:r>
              <a:rPr lang="tr-T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r>
              <a:rPr lang="tr-TR" sz="1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YGS</a:t>
            </a:r>
            <a:r>
              <a:rPr lang="tr-TR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Mart Pazar  saat 10:00’da,         </a:t>
            </a:r>
            <a:endParaRPr lang="tr-TR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31925" indent="-360363" algn="just">
              <a:lnSpc>
                <a:spcPct val="150000"/>
              </a:lnSpc>
              <a:defRPr/>
            </a:pPr>
            <a:r>
              <a:rPr lang="tr-T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</a:t>
            </a:r>
            <a:r>
              <a:rPr lang="tr-TR" sz="1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</a:t>
            </a:r>
            <a:r>
              <a:rPr lang="tr-TR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Haziran ayının son iki hafta sonunda, iki haftaya </a:t>
            </a:r>
          </a:p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tr-TR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(13,14,20,21 haziran) yayılarak yapılacaktır.</a:t>
            </a:r>
          </a:p>
          <a:p>
            <a:pPr algn="just">
              <a:lnSpc>
                <a:spcPct val="80000"/>
              </a:lnSpc>
              <a:defRPr/>
            </a:pPr>
            <a:endParaRPr lang="tr-TR" b="1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597693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>
            <a:spLocks noGrp="1"/>
          </p:cNvSpPr>
          <p:nvPr>
            <p:ph type="title"/>
          </p:nvPr>
        </p:nvSpPr>
        <p:spPr>
          <a:xfrm>
            <a:off x="533400" y="188913"/>
            <a:ext cx="8077200" cy="1182687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r-TR" b="1" smtClean="0">
                <a:solidFill>
                  <a:srgbClr val="FF0000"/>
                </a:solidFill>
              </a:rPr>
              <a:t>YERLEŞTİRME PUANLARI NASIL HESAPLANACAK</a:t>
            </a:r>
            <a:endParaRPr lang="tr-TR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bg1"/>
                </a:solidFill>
              </a:rPr>
              <a:t>Yerleştirme puanları hesaplanırken, Ortaöğretim Başarı Puanı (OBP) 0,12 ile çarpılarak sınav puanlarına (YGS ve LYS puanları) </a:t>
            </a:r>
            <a:r>
              <a:rPr lang="tr-TR" b="1" dirty="0" smtClean="0">
                <a:solidFill>
                  <a:schemeClr val="bg1"/>
                </a:solidFill>
              </a:rPr>
              <a:t>eklenecektir.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bg1"/>
                </a:solidFill>
              </a:rPr>
              <a:t>YGS</a:t>
            </a:r>
            <a:r>
              <a:rPr lang="tr-TR" b="1" dirty="0" smtClean="0">
                <a:solidFill>
                  <a:schemeClr val="bg1"/>
                </a:solidFill>
              </a:rPr>
              <a:t>, LYS ve OBP puanların en büyük değeri 500 olduğu için, Anadolu liseleri       ve </a:t>
            </a:r>
            <a:r>
              <a:rPr lang="tr-TR" b="1" u="sng" dirty="0" smtClean="0">
                <a:solidFill>
                  <a:schemeClr val="bg1"/>
                </a:solidFill>
              </a:rPr>
              <a:t>Düz liseli için</a:t>
            </a:r>
            <a:r>
              <a:rPr lang="tr-TR" b="1" dirty="0" smtClean="0">
                <a:solidFill>
                  <a:schemeClr val="bg1"/>
                </a:solidFill>
              </a:rPr>
              <a:t> yerleştirme puanının en büyük değeri: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b="1" dirty="0" smtClean="0">
                <a:solidFill>
                  <a:schemeClr val="bg1"/>
                </a:solidFill>
              </a:rPr>
              <a:t>                                 500 </a:t>
            </a:r>
            <a:r>
              <a:rPr lang="tr-TR" b="1" dirty="0" smtClean="0">
                <a:solidFill>
                  <a:schemeClr val="bg1"/>
                </a:solidFill>
              </a:rPr>
              <a:t>+ 60 (0,12 x 500) = </a:t>
            </a:r>
            <a:r>
              <a:rPr lang="tr-TR" b="1" u="sng" dirty="0" smtClean="0">
                <a:solidFill>
                  <a:schemeClr val="bg1"/>
                </a:solidFill>
              </a:rPr>
              <a:t>560</a:t>
            </a:r>
            <a:r>
              <a:rPr lang="tr-TR" b="1" dirty="0" smtClean="0">
                <a:solidFill>
                  <a:schemeClr val="bg1"/>
                </a:solidFill>
              </a:rPr>
              <a:t> olacaktır.</a:t>
            </a:r>
            <a:endParaRPr lang="tr-TR" b="1" dirty="0" smtClean="0">
              <a:solidFill>
                <a:schemeClr val="bg1"/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-74613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676400" y="3200400"/>
            <a:ext cx="701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2400">
                <a:latin typeface="Calibri" pitchFamily="34" charset="0"/>
              </a:rPr>
              <a:t>Öğrencinin 9,10,11,12 sınıf yıl sonu başarı puanlarının toplamının 4’e bölünmesiyle </a:t>
            </a:r>
            <a:r>
              <a:rPr lang="tr-TR" sz="2400" u="sng">
                <a:solidFill>
                  <a:srgbClr val="FF0000"/>
                </a:solidFill>
                <a:latin typeface="Calibri" pitchFamily="34" charset="0"/>
              </a:rPr>
              <a:t>Diploma Puanı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2400">
                <a:latin typeface="Calibri" pitchFamily="34" charset="0"/>
              </a:rPr>
              <a:t> Diploma Puanının Okul dağılımı karşılığında aldığı değer ise </a:t>
            </a:r>
            <a:r>
              <a:rPr lang="tr-TR" sz="2400">
                <a:solidFill>
                  <a:srgbClr val="FF0000"/>
                </a:solidFill>
                <a:latin typeface="Calibri" pitchFamily="34" charset="0"/>
              </a:rPr>
              <a:t>OBP</a:t>
            </a:r>
            <a:r>
              <a:rPr lang="tr-TR" sz="2400">
                <a:latin typeface="Calibri" pitchFamily="34" charset="0"/>
              </a:rPr>
              <a:t>’yi oluşturur.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2400">
                <a:latin typeface="Calibri" pitchFamily="34" charset="0"/>
              </a:rPr>
              <a:t>Öğrencinin Diploma Puanı,Okul Başarı Ortalamasından ne kadar yüksekse öğrenci o kadar </a:t>
            </a:r>
            <a:r>
              <a:rPr lang="tr-TR" sz="2400">
                <a:solidFill>
                  <a:srgbClr val="FE4B38"/>
                </a:solidFill>
                <a:latin typeface="Calibri" pitchFamily="34" charset="0"/>
              </a:rPr>
              <a:t>avantajlı</a:t>
            </a:r>
            <a:r>
              <a:rPr lang="tr-TR" sz="2400">
                <a:latin typeface="Calibri" pitchFamily="34" charset="0"/>
              </a:rPr>
              <a:t> olur.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Char char="•"/>
            </a:pPr>
            <a:endParaRPr lang="tr-TR" sz="2400">
              <a:latin typeface="Calibri" pitchFamily="34" charset="0"/>
            </a:endParaRP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3124200" y="533400"/>
            <a:ext cx="563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tr-TR" sz="4000">
                <a:solidFill>
                  <a:srgbClr val="AC2004"/>
                </a:solidFill>
                <a:latin typeface="Tahoma" pitchFamily="34" charset="0"/>
                <a:cs typeface="Tahoma" pitchFamily="34" charset="0"/>
              </a:rPr>
              <a:t>Ortaöğretim Başarı Puanı (OBP)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8382000" cy="1066800"/>
          </a:xfrm>
        </p:spPr>
        <p:txBody>
          <a:bodyPr/>
          <a:lstStyle/>
          <a:p>
            <a:pPr algn="r" eaLnBrk="1" hangingPunct="1"/>
            <a:r>
              <a:rPr lang="tr-TR" smtClean="0">
                <a:solidFill>
                  <a:srgbClr val="FF0000"/>
                </a:solidFill>
              </a:rPr>
              <a:t>Ortaöğretim Başarı Puanı (OBP)</a:t>
            </a:r>
            <a:br>
              <a:rPr lang="tr-TR" smtClean="0">
                <a:solidFill>
                  <a:srgbClr val="FF0000"/>
                </a:solidFill>
              </a:rPr>
            </a:br>
            <a:r>
              <a:rPr lang="tr-TR" smtClean="0">
                <a:solidFill>
                  <a:srgbClr val="00B050"/>
                </a:solidFill>
              </a:rPr>
              <a:t>Okul Ortalaması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773238"/>
            <a:ext cx="6678613" cy="4751387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tr-TR" sz="1800" smtClean="0"/>
              <a:t>   </a:t>
            </a:r>
          </a:p>
          <a:p>
            <a:pPr algn="r" eaLnBrk="1" hangingPunct="1">
              <a:buFontTx/>
              <a:buNone/>
            </a:pPr>
            <a:r>
              <a:rPr lang="tr-TR" sz="1800" smtClean="0">
                <a:solidFill>
                  <a:srgbClr val="00B050"/>
                </a:solidFill>
              </a:rPr>
              <a:t>             </a:t>
            </a:r>
            <a:r>
              <a:rPr lang="tr-TR" u="sng" smtClean="0">
                <a:solidFill>
                  <a:srgbClr val="00B050"/>
                </a:solidFill>
              </a:rPr>
              <a:t>Okul Başarı Ortalaması</a:t>
            </a:r>
          </a:p>
          <a:p>
            <a:pPr algn="r" eaLnBrk="1" hangingPunct="1"/>
            <a:r>
              <a:rPr lang="tr-TR" sz="2800" smtClean="0"/>
              <a:t>12. sınıftaki bütün öğrencilerin diploma puanlarının toplamının, 12.sınıftaki toplam öğrenci sayısına bölümüdür.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777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3810000" y="304800"/>
            <a:ext cx="487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>
                <a:solidFill>
                  <a:srgbClr val="AC2004"/>
                </a:solidFill>
                <a:latin typeface="Tahoma" pitchFamily="34" charset="0"/>
                <a:cs typeface="Tahoma" pitchFamily="34" charset="0"/>
              </a:rPr>
              <a:t>AĞIRLIKLI ORTAÖĞRETİM BAŞARI PUANI (AOBP)</a:t>
            </a: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1676400" y="3429000"/>
            <a:ext cx="6934200" cy="307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sz="2800">
                <a:latin typeface="Calibri" pitchFamily="34" charset="0"/>
              </a:rPr>
              <a:t>AOBP, okulun YGS ortalamasının öğrencinin OBP’ sine olan katkısıdır.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tr-TR" sz="2800">
              <a:latin typeface="Calibri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sz="2800">
                <a:latin typeface="Calibri" pitchFamily="34" charset="0"/>
              </a:rPr>
              <a:t>Okulun YGS’deki ortalaması </a:t>
            </a:r>
            <a:r>
              <a:rPr lang="tr-TR" sz="2800">
                <a:solidFill>
                  <a:srgbClr val="FE4B38"/>
                </a:solidFill>
                <a:latin typeface="Calibri" pitchFamily="34" charset="0"/>
              </a:rPr>
              <a:t>yükseldikçe</a:t>
            </a:r>
            <a:r>
              <a:rPr lang="tr-TR" sz="2800">
                <a:latin typeface="Calibri" pitchFamily="34" charset="0"/>
              </a:rPr>
              <a:t> öğrencinin AOBP’side </a:t>
            </a:r>
            <a:r>
              <a:rPr lang="tr-TR" sz="2800">
                <a:solidFill>
                  <a:srgbClr val="FE4B38"/>
                </a:solidFill>
                <a:latin typeface="Calibri" pitchFamily="34" charset="0"/>
              </a:rPr>
              <a:t>yükselecektir</a:t>
            </a:r>
            <a:r>
              <a:rPr lang="tr-TR" sz="2800">
                <a:latin typeface="Calibri" pitchFamily="34" charset="0"/>
              </a:rPr>
              <a:t>.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tr-TR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4450"/>
            <a:ext cx="7696200" cy="10668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İstediğiniz bölüme kavuşmanız dileğiyle. Katılımınız için teşekkürler…</a:t>
            </a:r>
          </a:p>
        </p:txBody>
      </p:sp>
      <p:pic>
        <p:nvPicPr>
          <p:cNvPr id="57347" name="Picture 4" descr="tiger-hu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1143000"/>
            <a:ext cx="4572000" cy="55451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0000"/>
                </a:solidFill>
              </a:rPr>
              <a:t>YGS – LYS SINAVLARI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305800" cy="39211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u="sng" dirty="0" smtClean="0"/>
              <a:t>YGS Sınav Ücreti</a:t>
            </a:r>
            <a:r>
              <a:rPr lang="tr-TR" sz="2800" dirty="0" smtClean="0"/>
              <a:t> 			: </a:t>
            </a:r>
            <a:r>
              <a:rPr lang="tr-TR" sz="2800" dirty="0" smtClean="0"/>
              <a:t>50,00 </a:t>
            </a:r>
            <a:r>
              <a:rPr lang="tr-TR" sz="2800" dirty="0" smtClean="0"/>
              <a:t>TL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u="sng" dirty="0" smtClean="0">
                <a:solidFill>
                  <a:srgbClr val="FF0000"/>
                </a:solidFill>
              </a:rPr>
              <a:t>LYS Sınav Ücretleri</a:t>
            </a:r>
            <a:r>
              <a:rPr lang="tr-TR" sz="2800" dirty="0" smtClean="0">
                <a:solidFill>
                  <a:srgbClr val="FF0000"/>
                </a:solidFill>
              </a:rPr>
              <a:t> 	</a:t>
            </a:r>
            <a:r>
              <a:rPr lang="tr-TR" sz="2800" dirty="0" smtClean="0"/>
              <a:t>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800" dirty="0" smtClean="0"/>
              <a:t>	</a:t>
            </a:r>
            <a:r>
              <a:rPr lang="tr-TR" sz="2800" u="sng" dirty="0" smtClean="0"/>
              <a:t>(Girilmek istenen her bir LYS için)</a:t>
            </a:r>
            <a:r>
              <a:rPr lang="tr-TR" sz="2800" dirty="0" smtClean="0"/>
              <a:t> 	: </a:t>
            </a:r>
            <a:r>
              <a:rPr lang="tr-TR" sz="2800" dirty="0" smtClean="0"/>
              <a:t>30,00 </a:t>
            </a:r>
            <a:r>
              <a:rPr lang="tr-TR" sz="2800" dirty="0" smtClean="0"/>
              <a:t>TL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dirty="0" smtClean="0"/>
              <a:t>Başvuru/Tercih </a:t>
            </a:r>
            <a:r>
              <a:rPr lang="tr-TR" sz="2800" dirty="0" smtClean="0"/>
              <a:t>Hizmeti Ücreti           : </a:t>
            </a:r>
            <a:r>
              <a:rPr lang="tr-TR" sz="2800" dirty="0" smtClean="0"/>
              <a:t>3,00 </a:t>
            </a:r>
            <a:r>
              <a:rPr lang="tr-TR" sz="2800" dirty="0" smtClean="0"/>
              <a:t>TL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dirty="0" smtClean="0"/>
              <a:t>Şifre </a:t>
            </a:r>
            <a:r>
              <a:rPr lang="tr-TR" sz="2800" dirty="0" smtClean="0"/>
              <a:t>Yenileme Ücreti</a:t>
            </a:r>
            <a:r>
              <a:rPr lang="tr-TR" sz="2800" dirty="0" smtClean="0"/>
              <a:t>                           </a:t>
            </a:r>
            <a:r>
              <a:rPr lang="tr-TR" sz="2800" dirty="0" smtClean="0"/>
              <a:t>: </a:t>
            </a:r>
            <a:r>
              <a:rPr lang="tr-TR" sz="2800" dirty="0" smtClean="0"/>
              <a:t>5,00 </a:t>
            </a:r>
            <a:r>
              <a:rPr lang="tr-TR" sz="2800" dirty="0" smtClean="0"/>
              <a:t>TL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dirty="0" smtClean="0"/>
              <a:t>Fotoğraf Yenileme Ücreti 		 : </a:t>
            </a:r>
            <a:r>
              <a:rPr lang="tr-TR" sz="2800" dirty="0" smtClean="0"/>
              <a:t>10,00 </a:t>
            </a:r>
            <a:r>
              <a:rPr lang="tr-TR" sz="2800" dirty="0" smtClean="0"/>
              <a:t>TL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dirty="0" smtClean="0"/>
              <a:t>2015-2016 </a:t>
            </a:r>
            <a:r>
              <a:rPr lang="tr-TR" sz="2800" dirty="0" smtClean="0"/>
              <a:t>Öğretim Yılı Yükseköğretim Programlarına Kayıt Tarihleri                                         : </a:t>
            </a:r>
            <a:r>
              <a:rPr lang="tr-TR" sz="2800" dirty="0" smtClean="0">
                <a:solidFill>
                  <a:srgbClr val="FF0000"/>
                </a:solidFill>
              </a:rPr>
              <a:t>2-6 Eylül 2015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AC2004"/>
                </a:solidFill>
              </a:rPr>
              <a:t>1. BASAMAK SINAVI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773238"/>
            <a:ext cx="7086600" cy="47513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tr-TR" sz="6000" smtClean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tr-TR" sz="7200" smtClean="0">
                <a:solidFill>
                  <a:srgbClr val="C00000"/>
                </a:solidFill>
              </a:rPr>
              <a:t>YÜKSEKÖĞRETİME GEÇİŞ SINAVI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tr-TR" sz="7200" smtClean="0">
                <a:solidFill>
                  <a:srgbClr val="C00000"/>
                </a:solidFill>
              </a:rPr>
              <a:t>(YGS)</a:t>
            </a: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2400" smtClean="0"/>
              <a:t/>
            </a:r>
            <a:br>
              <a:rPr lang="tr-TR" sz="2400" smtClean="0"/>
            </a:br>
            <a:r>
              <a:rPr lang="tr-TR" sz="3600" b="1" smtClean="0">
                <a:solidFill>
                  <a:srgbClr val="FF0000"/>
                </a:solidFill>
              </a:rPr>
              <a:t>YÜKSEKÖĞRETİME GEÇİŞ SINAVI</a:t>
            </a:r>
            <a:br>
              <a:rPr lang="tr-TR" sz="3600" b="1" smtClean="0">
                <a:solidFill>
                  <a:srgbClr val="FF0000"/>
                </a:solidFill>
              </a:rPr>
            </a:br>
            <a:r>
              <a:rPr lang="tr-TR" sz="3600" b="1" smtClean="0">
                <a:solidFill>
                  <a:srgbClr val="FF0000"/>
                </a:solidFill>
              </a:rPr>
              <a:t>YGS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Başvuru Tarihleri	: 05.01.2015- 19.01.2015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Sınav Tarihi 		: 15 Mart 2015  Pazar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Sınav Saati		: 10.00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Süre			: 160 Dakika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18487" cy="1157288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0000"/>
                </a:solidFill>
              </a:rPr>
              <a:t>YÜKSEKÖĞRETİME GEÇİŞ SINAVI</a:t>
            </a:r>
            <a:br>
              <a:rPr lang="tr-TR" sz="3600" b="1" smtClean="0">
                <a:solidFill>
                  <a:srgbClr val="FF0000"/>
                </a:solidFill>
              </a:rPr>
            </a:br>
            <a:r>
              <a:rPr lang="tr-TR" sz="3600" b="1" smtClean="0">
                <a:solidFill>
                  <a:srgbClr val="FF0000"/>
                </a:solidFill>
              </a:rPr>
              <a:t>YGS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557338"/>
            <a:ext cx="7521575" cy="4614862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tr-TR" sz="2800" dirty="0" smtClean="0">
                <a:solidFill>
                  <a:srgbClr val="161616"/>
                </a:solidFill>
              </a:rPr>
              <a:t>15 Mart 2015 </a:t>
            </a:r>
            <a:r>
              <a:rPr lang="tr-T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Pazar günü saat </a:t>
            </a:r>
            <a:r>
              <a:rPr lang="tr-TR" sz="2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10.00</a:t>
            </a: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8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da, </a:t>
            </a:r>
            <a:endParaRPr lang="tr-TR" sz="2800" dirty="0" smtClean="0">
              <a:solidFill>
                <a:srgbClr val="16161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tr-TR" sz="28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8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uygulanacak </a:t>
            </a:r>
            <a:r>
              <a:rPr lang="tr-TR" sz="28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 </a:t>
            </a:r>
            <a:r>
              <a:rPr lang="tr-TR" sz="2800" u="sng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160 dakika</a:t>
            </a:r>
            <a:r>
              <a:rPr lang="tr-TR" sz="28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süre verilecek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endParaRPr lang="tr-TR" sz="2800" dirty="0" smtClean="0">
              <a:solidFill>
                <a:srgbClr val="16161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tr-TR" sz="28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Bir  oturum olarak uygulanacak, ortak müfredata dayalı </a:t>
            </a:r>
            <a:endParaRPr lang="tr-TR" sz="2800" dirty="0" smtClean="0">
              <a:solidFill>
                <a:srgbClr val="16161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tr-TR" sz="28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tr-TR" sz="28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</a:t>
            </a:r>
            <a:r>
              <a:rPr lang="tr-TR" sz="2800" u="sng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160 </a:t>
            </a:r>
            <a:r>
              <a:rPr lang="tr-TR" sz="2800" dirty="0" smtClean="0">
                <a:solidFill>
                  <a:srgbClr val="161616"/>
                </a:solidFill>
                <a:cs typeface="Times New Roman" pitchFamily="18" charset="0"/>
              </a:rPr>
              <a:t>soru sorulacak ve</a:t>
            </a:r>
            <a:r>
              <a:rPr lang="tr-TR" sz="28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  <a:r>
              <a:rPr lang="tr-TR" sz="2800" u="sng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 test</a:t>
            </a:r>
            <a:r>
              <a:rPr lang="tr-TR" sz="28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bir bütün halinde verilecektir.</a:t>
            </a:r>
            <a:endParaRPr lang="tr-TR" sz="2800" dirty="0" smtClean="0">
              <a:solidFill>
                <a:srgbClr val="16161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tr-TR" sz="2800" dirty="0" smtClean="0">
              <a:solidFill>
                <a:srgbClr val="16161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630936" lvl="3" indent="-164592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rgbClr val="161616"/>
                </a:solidFill>
                <a:cs typeface="Times New Roman" pitchFamily="18" charset="0"/>
              </a:rPr>
              <a:t>Soru Kitapçığı	: </a:t>
            </a:r>
            <a:r>
              <a:rPr lang="tr-TR" sz="2800" dirty="0" smtClean="0">
                <a:solidFill>
                  <a:srgbClr val="161616"/>
                </a:solidFill>
                <a:cs typeface="Times New Roman" pitchFamily="18" charset="0"/>
              </a:rPr>
              <a:t>Tek Soru Kitapçığı</a:t>
            </a:r>
          </a:p>
          <a:p>
            <a:pPr marL="630936" lvl="3" indent="-164592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rgbClr val="161616"/>
                </a:solidFill>
                <a:cs typeface="Times New Roman" pitchFamily="18" charset="0"/>
              </a:rPr>
              <a:t>Cevap Kağıdı 	: </a:t>
            </a:r>
            <a:r>
              <a:rPr lang="tr-TR" sz="2800" dirty="0" smtClean="0">
                <a:solidFill>
                  <a:srgbClr val="161616"/>
                </a:solidFill>
                <a:cs typeface="Times New Roman" pitchFamily="18" charset="0"/>
              </a:rPr>
              <a:t>Tek Cevap Kağıdı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tr-TR" sz="2800" dirty="0" smtClean="0">
              <a:solidFill>
                <a:srgbClr val="16161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1125"/>
            <a:ext cx="8664575" cy="1412875"/>
          </a:xfrm>
        </p:spPr>
        <p:txBody>
          <a:bodyPr/>
          <a:lstStyle/>
          <a:p>
            <a:pPr algn="ctr" eaLnBrk="1" hangingPunct="1"/>
            <a:r>
              <a:rPr lang="tr-TR" sz="2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YÜKSEKÖĞRETİME GEÇİŞ SINAVI</a:t>
            </a:r>
            <a:r>
              <a:rPr lang="tr-TR" sz="2400" i="0" dirty="0" smtClean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tr-TR" sz="2400" i="0" dirty="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tr-TR" sz="2400" i="0" dirty="0" smtClean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tr-TR" sz="2400" i="0" dirty="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tr-TR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YGS’ ye K i m l e r  G i r m e l i d i r?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763000" cy="5300662"/>
          </a:xfrm>
        </p:spPr>
        <p:txBody>
          <a:bodyPr/>
          <a:lstStyle/>
          <a:p>
            <a:pPr indent="17463" eaLnBrk="1" hangingPunct="1">
              <a:lnSpc>
                <a:spcPct val="150000"/>
              </a:lnSpc>
            </a:pPr>
            <a:r>
              <a:rPr lang="tr-TR" sz="1600" dirty="0" smtClean="0"/>
              <a:t> </a:t>
            </a:r>
            <a:r>
              <a:rPr lang="tr-TR" sz="1800" dirty="0" smtClean="0"/>
              <a:t>Meslek </a:t>
            </a:r>
            <a:r>
              <a:rPr lang="tr-TR" sz="1800" dirty="0" smtClean="0"/>
              <a:t>Yüksekokullarının sınavsız geçişten boş kalan kontenjanlarına, </a:t>
            </a:r>
          </a:p>
          <a:p>
            <a:pPr indent="17463" eaLnBrk="1" hangingPunct="1">
              <a:lnSpc>
                <a:spcPct val="150000"/>
              </a:lnSpc>
            </a:pPr>
            <a:r>
              <a:rPr lang="tr-TR" sz="1800" dirty="0" smtClean="0">
                <a:sym typeface="Wingdings" pitchFamily="2" charset="2"/>
              </a:rPr>
              <a:t> Açık </a:t>
            </a:r>
            <a:r>
              <a:rPr lang="tr-TR" sz="1800" dirty="0" smtClean="0">
                <a:sym typeface="Wingdings" pitchFamily="2" charset="2"/>
              </a:rPr>
              <a:t>öğretim Programlarına,</a:t>
            </a:r>
          </a:p>
          <a:p>
            <a:pPr indent="17463" eaLnBrk="1" hangingPunct="1">
              <a:lnSpc>
                <a:spcPct val="150000"/>
              </a:lnSpc>
            </a:pPr>
            <a:r>
              <a:rPr lang="tr-TR" sz="1800" dirty="0" smtClean="0"/>
              <a:t> İkinci </a:t>
            </a:r>
            <a:r>
              <a:rPr lang="tr-TR" sz="1800" dirty="0" smtClean="0"/>
              <a:t>aşama sınavlarına (LYS) katılma,</a:t>
            </a:r>
          </a:p>
          <a:p>
            <a:pPr indent="17463" eaLnBrk="1" hangingPunct="1">
              <a:lnSpc>
                <a:spcPct val="150000"/>
              </a:lnSpc>
            </a:pPr>
            <a:r>
              <a:rPr lang="tr-TR" sz="1800" dirty="0" smtClean="0"/>
              <a:t> Meslek </a:t>
            </a:r>
            <a:r>
              <a:rPr lang="tr-TR" sz="1800" dirty="0" smtClean="0"/>
              <a:t>Liselerinin kendi alanındaki lisans programlarına,</a:t>
            </a:r>
          </a:p>
          <a:p>
            <a:pPr indent="17463" eaLnBrk="1" hangingPunct="1">
              <a:lnSpc>
                <a:spcPct val="150000"/>
              </a:lnSpc>
            </a:pPr>
            <a:r>
              <a:rPr lang="tr-TR" sz="1800" dirty="0" smtClean="0"/>
              <a:t> Polis </a:t>
            </a:r>
            <a:r>
              <a:rPr lang="tr-TR" sz="1800" dirty="0" smtClean="0"/>
              <a:t>Meslek  Yüksek Okullarına (ayrıca kendi sınavı ve mülakatı var) ,</a:t>
            </a:r>
          </a:p>
          <a:p>
            <a:pPr indent="17463" eaLnBrk="1" hangingPunct="1">
              <a:lnSpc>
                <a:spcPct val="150000"/>
              </a:lnSpc>
            </a:pPr>
            <a:r>
              <a:rPr lang="tr-TR" sz="1800" dirty="0" smtClean="0"/>
              <a:t> Hava,Deniz,Kara</a:t>
            </a:r>
            <a:r>
              <a:rPr lang="tr-TR" sz="1800" dirty="0" smtClean="0"/>
              <a:t>, Jandarma ve GATA Sağlık Astsubay Meslek Yüksekokullarına </a:t>
            </a:r>
            <a:endParaRPr lang="tr-TR" sz="1800" dirty="0" smtClean="0"/>
          </a:p>
          <a:p>
            <a:pPr indent="17463" eaLnBrk="1" hangingPunct="1">
              <a:lnSpc>
                <a:spcPct val="150000"/>
              </a:lnSpc>
              <a:buNone/>
            </a:pPr>
            <a:r>
              <a:rPr lang="tr-TR" sz="1800" dirty="0" smtClean="0"/>
              <a:t> </a:t>
            </a:r>
            <a:r>
              <a:rPr lang="tr-TR" sz="1800" dirty="0" smtClean="0"/>
              <a:t>  (</a:t>
            </a:r>
            <a:r>
              <a:rPr lang="tr-TR" sz="1800" dirty="0" smtClean="0"/>
              <a:t>ayrıca Bedeni Yeterlilik Sınavı ve Mülakatı var),</a:t>
            </a:r>
          </a:p>
          <a:p>
            <a:pPr indent="17463" eaLnBrk="1" hangingPunct="1">
              <a:lnSpc>
                <a:spcPct val="150000"/>
              </a:lnSpc>
            </a:pPr>
            <a:r>
              <a:rPr lang="tr-TR" sz="1800" dirty="0" smtClean="0"/>
              <a:t> Özel </a:t>
            </a:r>
            <a:r>
              <a:rPr lang="tr-TR" sz="1800" dirty="0" smtClean="0"/>
              <a:t>Yetenek Gerektiren Programlara </a:t>
            </a:r>
            <a:endParaRPr lang="tr-TR" sz="1800" dirty="0" smtClean="0"/>
          </a:p>
          <a:p>
            <a:pPr indent="17463" eaLnBrk="1" hangingPunct="1">
              <a:lnSpc>
                <a:spcPct val="150000"/>
              </a:lnSpc>
              <a:buNone/>
            </a:pPr>
            <a:r>
              <a:rPr lang="tr-TR" sz="1800" dirty="0" smtClean="0"/>
              <a:t> </a:t>
            </a:r>
            <a:r>
              <a:rPr lang="tr-TR" sz="1800" dirty="0" smtClean="0"/>
              <a:t>   (</a:t>
            </a:r>
            <a:r>
              <a:rPr lang="tr-TR" sz="1800" dirty="0" smtClean="0"/>
              <a:t>ayrıca Üniversitenin ilgili bölümüne başvuru ve Özel yetenek Sınavı var) ,</a:t>
            </a:r>
          </a:p>
          <a:p>
            <a:pPr indent="17463" eaLnBrk="1" hangingPunct="1">
              <a:lnSpc>
                <a:spcPct val="150000"/>
              </a:lnSpc>
              <a:buFontTx/>
              <a:buNone/>
            </a:pPr>
            <a:r>
              <a:rPr lang="tr-TR" sz="1800" dirty="0" smtClean="0"/>
              <a:t>    </a:t>
            </a:r>
            <a:r>
              <a:rPr lang="tr-TR" sz="1800" u="sng" dirty="0" smtClean="0">
                <a:solidFill>
                  <a:srgbClr val="FF0000"/>
                </a:solidFill>
              </a:rPr>
              <a:t>YGS Puanları esas alınarak yerleştirme yapılır</a:t>
            </a:r>
            <a:r>
              <a:rPr lang="tr-TR" sz="1800" dirty="0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&amp; gry">
      <a:dk1>
        <a:sysClr val="windowText" lastClr="000000"/>
      </a:dk1>
      <a:lt1>
        <a:srgbClr val="000000"/>
      </a:lt1>
      <a:dk2>
        <a:srgbClr val="1F497D"/>
      </a:dk2>
      <a:lt2>
        <a:srgbClr val="660A0A"/>
      </a:lt2>
      <a:accent1>
        <a:srgbClr val="B30000"/>
      </a:accent1>
      <a:accent2>
        <a:srgbClr val="737373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A6A6A6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40">
  <a:themeElements>
    <a:clrScheme name="1_140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14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4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obal design template">
  <a:themeElements>
    <a:clrScheme name="Global design template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 design template">
      <a:majorFont>
        <a:latin typeface="Times New Roman"/>
        <a:ea typeface=""/>
        <a:cs typeface="Tahoma"/>
      </a:majorFont>
      <a:minorFont>
        <a:latin typeface="Tahoma"/>
        <a:ea typeface=""/>
        <a:cs typeface="Tahoma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al design templat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lassroom expectations">
  <a:themeElements>
    <a:clrScheme name="Classroom expectati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assroom expectations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assroom expec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0">
  <a:themeElements>
    <a:clrScheme name="140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3155</Words>
  <Application>Microsoft Office PowerPoint</Application>
  <PresentationFormat>Ekran Gösterisi (4:3)</PresentationFormat>
  <Paragraphs>1117</Paragraphs>
  <Slides>44</Slides>
  <Notes>24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5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60" baseType="lpstr">
      <vt:lpstr>Arial</vt:lpstr>
      <vt:lpstr>Tahoma</vt:lpstr>
      <vt:lpstr>Calibri</vt:lpstr>
      <vt:lpstr>Times New Roman</vt:lpstr>
      <vt:lpstr>Wingdings</vt:lpstr>
      <vt:lpstr>Snap ITC</vt:lpstr>
      <vt:lpstr>Narkisim</vt:lpstr>
      <vt:lpstr>Wingdings 2</vt:lpstr>
      <vt:lpstr>Verdana</vt:lpstr>
      <vt:lpstr>Arial Tur</vt:lpstr>
      <vt:lpstr>Office Theme</vt:lpstr>
      <vt:lpstr>1_140</vt:lpstr>
      <vt:lpstr>Global design template</vt:lpstr>
      <vt:lpstr>Classroom expectations</vt:lpstr>
      <vt:lpstr>140</vt:lpstr>
      <vt:lpstr>Microsoft Clip Gallery</vt:lpstr>
      <vt:lpstr> </vt:lpstr>
      <vt:lpstr>Slayt 2</vt:lpstr>
      <vt:lpstr>Slayt 3</vt:lpstr>
      <vt:lpstr>SINAV SİSTEMİNİN İLKELERİ</vt:lpstr>
      <vt:lpstr>YGS – LYS SINAVLARI</vt:lpstr>
      <vt:lpstr>1. BASAMAK SINAVI</vt:lpstr>
      <vt:lpstr> YÜKSEKÖĞRETİME GEÇİŞ SINAVI YGS</vt:lpstr>
      <vt:lpstr>YÜKSEKÖĞRETİME GEÇİŞ SINAVI YGS</vt:lpstr>
      <vt:lpstr>YÜKSEKÖĞRETİME GEÇİŞ SINAVI  YGS’ ye K i m l e r  G i r m e l i d i r?</vt:lpstr>
      <vt:lpstr>YGS TABAN PUANLARI VE SAĞLAYACAĞI HAKLAR</vt:lpstr>
      <vt:lpstr>YGS TEST KAPSAMI</vt:lpstr>
      <vt:lpstr>YÜKSEKÖĞRETİME GEÇİŞ SINAVI PUAN TÜRLERİ VE AĞIRLIKLARI</vt:lpstr>
      <vt:lpstr>YÜKSEKÖĞRETİME GEÇİŞ SINAVI YGS</vt:lpstr>
      <vt:lpstr>YGS-1  İÇİN ÖRNEK</vt:lpstr>
      <vt:lpstr>2. BASAMAK SINAVLARI</vt:lpstr>
      <vt:lpstr>LİSANS YERLEŞTİRME SINAVLARI (L Y S)</vt:lpstr>
      <vt:lpstr>L Y S</vt:lpstr>
      <vt:lpstr>Öğrenciler girmek istedikleri yüksek öğretim programının puan türüne göre hangi oturuma katılacaklarına karar vereceklerdir. </vt:lpstr>
      <vt:lpstr>LİSANS YERLEŞTİRME SINAVLARI VE TESTLERİNİN KAPSAMI</vt:lpstr>
      <vt:lpstr>LİSANS YERLEŞTİRME SINAVLARI</vt:lpstr>
      <vt:lpstr>LİSANS YERLEŞTİRME SINAVLARI</vt:lpstr>
      <vt:lpstr>LİSANS YERLEŞTİRME SINAVLARI</vt:lpstr>
      <vt:lpstr>LİSANS YERLEŞTİRME SINAVLARI</vt:lpstr>
      <vt:lpstr>LİSANS YERLEŞTİRME SINAVLARI</vt:lpstr>
      <vt:lpstr>LİSANS YERLEŞTİRME SINAVLARI</vt:lpstr>
      <vt:lpstr>LİSANS YERLEŞTİRME SINAVI PUAN TÜRLERİ</vt:lpstr>
      <vt:lpstr>MATEMATİK FEN BİLİMLERİ  1.MF Grubu Puan Türleri (SAY-2 Yerine) </vt:lpstr>
      <vt:lpstr>TÜRKÇE MATEMATİK 2.TM Grubu Puan Türleri (EA-2 Yerine)</vt:lpstr>
      <vt:lpstr>TÜRKÇE SOSYAL BİLİMLER 3.TS Grubu Puan Türleri (SÖZ-2 Yerine)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KATSAYI UYGULAMASI  VE  OBP HESAPLANMASI-1</vt:lpstr>
      <vt:lpstr>KATSAYI UYGULAMASI  VE  OBP HESAPLANMASI-2</vt:lpstr>
      <vt:lpstr>YERLEŞTİRME PUANLARI NASIL HESAPLANACAK</vt:lpstr>
      <vt:lpstr>Slayt 41</vt:lpstr>
      <vt:lpstr>Ortaöğretim Başarı Puanı (OBP) Okul Ortalaması</vt:lpstr>
      <vt:lpstr>Slayt 43</vt:lpstr>
      <vt:lpstr>İstediğiniz bölüme kavuşmanız dileğiyle. Katılımınız için teşekkürler…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/>
  <cp:keywords/>
  <dc:description/>
  <cp:lastModifiedBy>meb</cp:lastModifiedBy>
  <cp:revision>48</cp:revision>
  <dcterms:modified xsi:type="dcterms:W3CDTF">2015-01-12T11:28:44Z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TC101971588</vt:lpwstr>
  </property>
</Properties>
</file>